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2" r:id="rId35"/>
    <p:sldId id="323" r:id="rId36"/>
    <p:sldId id="324" r:id="rId37"/>
    <p:sldId id="325" r:id="rId38"/>
    <p:sldId id="326" r:id="rId39"/>
    <p:sldId id="327" r:id="rId40"/>
    <p:sldId id="328" r:id="rId41"/>
    <p:sldId id="329" r:id="rId42"/>
    <p:sldId id="330" r:id="rId43"/>
    <p:sldId id="331" r:id="rId44"/>
    <p:sldId id="332" r:id="rId45"/>
    <p:sldId id="353" r:id="rId46"/>
    <p:sldId id="354" r:id="rId47"/>
    <p:sldId id="355" r:id="rId48"/>
    <p:sldId id="356"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F"/>
    <a:srgbClr val="003CA5"/>
    <a:srgbClr val="53565A"/>
    <a:srgbClr val="3DAD2C"/>
    <a:srgbClr val="5C0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3554" autoAdjust="0"/>
  </p:normalViewPr>
  <p:slideViewPr>
    <p:cSldViewPr snapToGrid="0" snapToObjects="1" showGuides="1">
      <p:cViewPr>
        <p:scale>
          <a:sx n="100" d="100"/>
          <a:sy n="100" d="100"/>
        </p:scale>
        <p:origin x="-2010" y="96"/>
      </p:cViewPr>
      <p:guideLst>
        <p:guide orient="horz" pos="289"/>
        <p:guide orient="horz" pos="791"/>
        <p:guide orient="horz" pos="865"/>
        <p:guide orient="horz" pos="2390"/>
        <p:guide orient="horz" pos="4176"/>
        <p:guide orient="horz" pos="2216"/>
        <p:guide orient="horz" pos="3743"/>
        <p:guide pos="3861"/>
        <p:guide pos="289"/>
        <p:guide pos="2967"/>
        <p:guide pos="2076"/>
        <p:guide pos="5472"/>
        <p:guide pos="3686"/>
        <p:guide pos="2793"/>
        <p:guide pos="19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C53532B-C57D-4D24-B5CC-FD4E156EBF4C}" type="datetimeFigureOut">
              <a:rPr lang="en-US" smtClean="0"/>
              <a:pPr/>
              <a:t>2/21/2017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320033E-69DD-47DE-B3F6-3166F8E20CF8}" type="slidenum">
              <a:rPr lang="en-US" smtClean="0"/>
              <a:pPr/>
              <a:t>‹#›</a:t>
            </a:fld>
            <a:endParaRPr lang="en-US"/>
          </a:p>
        </p:txBody>
      </p:sp>
    </p:spTree>
    <p:extLst>
      <p:ext uri="{BB962C8B-B14F-4D97-AF65-F5344CB8AC3E}">
        <p14:creationId xmlns:p14="http://schemas.microsoft.com/office/powerpoint/2010/main" val="150638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A7AFE93-D4DC-0B4F-94AB-7CE5EAF59665}" type="datetimeFigureOut">
              <a:rPr lang="en-US" smtClean="0"/>
              <a:pPr/>
              <a:t>2/21/2017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BF9976-16FA-684A-9B34-75E06317153C}" type="slidenum">
              <a:rPr lang="en-US" smtClean="0"/>
              <a:pPr/>
              <a:t>‹#›</a:t>
            </a:fld>
            <a:endParaRPr lang="en-US"/>
          </a:p>
        </p:txBody>
      </p:sp>
    </p:spTree>
    <p:extLst>
      <p:ext uri="{BB962C8B-B14F-4D97-AF65-F5344CB8AC3E}">
        <p14:creationId xmlns:p14="http://schemas.microsoft.com/office/powerpoint/2010/main" val="1089667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ongenital_syphil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IRB and ORC 2 halves of whole</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 have blood draws when subjects are having blood drawn for clinical purposes.  </a:t>
            </a:r>
          </a:p>
          <a:p>
            <a:r>
              <a:rPr lang="en-US" dirty="0" smtClean="0"/>
              <a:t>Take extra Bone marrow when bone marrow biopsies are being done for clinical purposes.  </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pPr>
            <a:r>
              <a:rPr kumimoji="0" lang="en-US" dirty="0" smtClean="0"/>
              <a:t>Equitable distribution of research risks and benefits</a:t>
            </a:r>
          </a:p>
          <a:p>
            <a:pPr eaLnBrk="1" hangingPunct="1">
              <a:spcBef>
                <a:spcPct val="20000"/>
              </a:spcBef>
            </a:pPr>
            <a:r>
              <a:rPr kumimoji="0" lang="en-US" dirty="0" smtClean="0"/>
              <a:t>Regulations require equitable selection of subjects for research.  </a:t>
            </a:r>
          </a:p>
          <a:p>
            <a:pPr eaLnBrk="1" hangingPunct="1">
              <a:spcBef>
                <a:spcPct val="20000"/>
              </a:spcBef>
            </a:pPr>
            <a:r>
              <a:rPr kumimoji="0" lang="en-US" dirty="0" smtClean="0"/>
              <a:t>Examples – research on </a:t>
            </a:r>
            <a:r>
              <a:rPr kumimoji="0" lang="en-US" dirty="0" err="1" smtClean="0"/>
              <a:t>mexicans</a:t>
            </a:r>
            <a:r>
              <a:rPr kumimoji="0" lang="en-US" dirty="0" smtClean="0"/>
              <a:t> who have diabetes prevalent</a:t>
            </a:r>
          </a:p>
          <a:p>
            <a:pPr eaLnBrk="1" hangingPunct="1">
              <a:spcBef>
                <a:spcPct val="20000"/>
              </a:spcBef>
            </a:pPr>
            <a:r>
              <a:rPr kumimoji="0" lang="en-US" dirty="0" smtClean="0"/>
              <a:t>Research about benefits – aids research in </a:t>
            </a:r>
            <a:r>
              <a:rPr kumimoji="0" lang="en-US" dirty="0" err="1" smtClean="0"/>
              <a:t>africa</a:t>
            </a:r>
            <a:r>
              <a:rPr kumimoji="0" lang="en-US" dirty="0" smtClean="0"/>
              <a:t> – but will this population ever receive benefits of the approved drugs.  </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Let’s look at the </a:t>
            </a:r>
            <a:r>
              <a:rPr lang="en-US" sz="1200" dirty="0" err="1" smtClean="0"/>
              <a:t>Syphillis</a:t>
            </a:r>
            <a:r>
              <a:rPr lang="en-US" sz="1200" dirty="0" smtClean="0"/>
              <a:t> study to see how all three of these principles were violated.</a:t>
            </a:r>
          </a:p>
          <a:p>
            <a:r>
              <a:rPr lang="en-US" sz="1200" dirty="0" smtClean="0"/>
              <a:t>There was no informed consent process.</a:t>
            </a:r>
          </a:p>
          <a:p>
            <a:r>
              <a:rPr lang="en-US" sz="1200" dirty="0" smtClean="0"/>
              <a:t>Subjects were deceived.</a:t>
            </a:r>
          </a:p>
          <a:p>
            <a:r>
              <a:rPr lang="en-US" sz="1200" dirty="0" smtClean="0"/>
              <a:t>Treatment was withheld. </a:t>
            </a:r>
          </a:p>
          <a:p>
            <a:r>
              <a:rPr lang="en-US" sz="1200" dirty="0" smtClean="0"/>
              <a:t>There was no continuing review.</a:t>
            </a:r>
          </a:p>
          <a:p>
            <a:r>
              <a:rPr lang="en-US" sz="1200" dirty="0" smtClean="0"/>
              <a:t>And an extremely vulnerable population was used.</a:t>
            </a:r>
          </a:p>
          <a:p>
            <a:r>
              <a:rPr lang="en-US" sz="1200" dirty="0" smtClean="0"/>
              <a:t>STOP HERE</a:t>
            </a:r>
          </a:p>
          <a:p>
            <a:r>
              <a:rPr lang="en-US" sz="1200" b="1" dirty="0" smtClean="0"/>
              <a:t>Don’t read</a:t>
            </a:r>
            <a:r>
              <a:rPr lang="en-US" sz="1200" dirty="0" smtClean="0"/>
              <a:t> -How about a more recent example – The University of South Florida and Tampa General Hospital agree to a 3.8 million dollar lawsuit over the informed consent document in a clinical research study.  In this study involving pregnant women, patients were not fully informed of the risks and alternatives to participation, consent forms were too difficult to understand, pts. were enrolled while they were in labor.  Even though the research was not risky, no </a:t>
            </a:r>
            <a:r>
              <a:rPr lang="en-US" sz="1200" dirty="0" err="1" smtClean="0"/>
              <a:t>ae</a:t>
            </a:r>
            <a:r>
              <a:rPr lang="en-US" sz="1200" dirty="0" smtClean="0"/>
              <a:t> were documented, the harm was “dignitary harm” due to failure of the informed consent process, which violated the “respect for persons” principle.  Their autonomy was not respected.  That was it.  The case was settled for 3.8 million.</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still controversy surrounding human subjects research today. In 1999, an 18 year old boy was entered onto a gene therapy study at U Penn.  He died four days later. FDA determined that he was enrolled despite having high ammonia levels that should have led to his exclusion from the trial, Failure by the university to report that two patients had experienced serious side effects from the gene therapy and Failure to disclose, in the informed-consent documentation, the deaths of monkeys given a similar treatment.</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This is a signed document sent to OHRP which indicates that as a health system, we </a:t>
            </a:r>
          </a:p>
          <a:p>
            <a:r>
              <a:rPr lang="en-US" sz="1200" b="1" dirty="0" smtClean="0"/>
              <a:t>comply with all federal regulations that apply to human subject research. We agree to </a:t>
            </a:r>
          </a:p>
          <a:p>
            <a:r>
              <a:rPr lang="en-US" sz="1200" b="1" dirty="0" smtClean="0"/>
              <a:t>follow the principles of the Belmont Report that Hallie went over with you earlier. </a:t>
            </a:r>
          </a:p>
          <a:p>
            <a:r>
              <a:rPr lang="en-US" sz="1200" b="1" dirty="0" smtClean="0"/>
              <a:t>These federal regulations apply to all research conducted at NSLIJHS or in connection </a:t>
            </a:r>
          </a:p>
          <a:p>
            <a:r>
              <a:rPr lang="en-US" sz="1200" b="1" dirty="0" smtClean="0"/>
              <a:t>with anyone acting as agents of this institution elsewhere. </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The Common Rule consists of regulations governing IRBs for oversight of human </a:t>
            </a:r>
          </a:p>
          <a:p>
            <a:r>
              <a:rPr lang="en-US" sz="1200" b="1" dirty="0" smtClean="0"/>
              <a:t>research. The Common Rule came into effect in 1981 and outlines criteria used for the </a:t>
            </a:r>
          </a:p>
          <a:p>
            <a:r>
              <a:rPr lang="en-US" sz="1200" b="1" dirty="0" smtClean="0"/>
              <a:t>approval of research, informed consent process requirements as well as special </a:t>
            </a:r>
          </a:p>
          <a:p>
            <a:r>
              <a:rPr lang="en-US" sz="1200" b="1" dirty="0" smtClean="0"/>
              <a:t>requirements for vulnerable populations (such as children and prisoners) </a:t>
            </a:r>
          </a:p>
          <a:p>
            <a:r>
              <a:rPr lang="en-US" sz="1200" b="1" dirty="0" smtClean="0"/>
              <a:t>The Common Rule also defines the composition of IRB Committees as well as IRB </a:t>
            </a:r>
          </a:p>
          <a:p>
            <a:r>
              <a:rPr lang="en-US" sz="1200" b="1" dirty="0" smtClean="0"/>
              <a:t>functions and operations</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Most of the FDA regulations are very similar to the Common Rule. There are a few </a:t>
            </a:r>
          </a:p>
          <a:p>
            <a:r>
              <a:rPr lang="en-US" sz="1200" b="1" dirty="0" smtClean="0"/>
              <a:t>differences that we will not go into here. Title 21 is the portion of the CFR that governs food and drugs within the US for the (FDA), the Drug Enforcement Agency (DEA), </a:t>
            </a:r>
          </a:p>
          <a:p>
            <a:r>
              <a:rPr lang="en-US" sz="1200" b="1" dirty="0" smtClean="0"/>
              <a:t>and the Office of National Drug Control Policy (ONDCP). It is important to note that </a:t>
            </a:r>
          </a:p>
          <a:p>
            <a:r>
              <a:rPr lang="en-US" sz="1200" b="1" dirty="0" smtClean="0"/>
              <a:t>research involving drugs, biologics or medical devices is subject to appropriate FDA </a:t>
            </a:r>
          </a:p>
          <a:p>
            <a:r>
              <a:rPr lang="en-US" sz="1200" b="1" dirty="0" smtClean="0"/>
              <a:t>regulations. These regulations are based on the Federal, Food, Drug and Cosmetic Act. </a:t>
            </a:r>
          </a:p>
          <a:p>
            <a:r>
              <a:rPr lang="en-US" sz="1200" b="1" dirty="0" smtClean="0"/>
              <a:t>An Advance Notice of Proposed Rulemaking has been issued in July which hopefully will address some of these differences.</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The HIPAA Privacy Rule establishes national standards to protect individuals’ medical</a:t>
            </a:r>
          </a:p>
          <a:p>
            <a:r>
              <a:rPr lang="en-US" sz="1200" b="1" dirty="0" smtClean="0"/>
              <a:t> records and other personal health information </a:t>
            </a:r>
          </a:p>
        </p:txBody>
      </p:sp>
      <p:sp>
        <p:nvSpPr>
          <p:cNvPr id="4" name="Slide Number Placeholder 3"/>
          <p:cNvSpPr>
            <a:spLocks noGrp="1"/>
          </p:cNvSpPr>
          <p:nvPr>
            <p:ph type="sldNum" sz="quarter" idx="10"/>
          </p:nvPr>
        </p:nvSpPr>
        <p:spPr/>
        <p:txBody>
          <a:bodyPr/>
          <a:lstStyle/>
          <a:p>
            <a:fld id="{8BBF9976-16FA-684A-9B34-75E06317153C}"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Sometimes if a state law is more restrictive, this law takes precedence over federal regulations. </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A716C83-14A9-4078-8928-9A47BB6607A4}" type="slidenum">
              <a:rPr lang="en-US" smtClean="0">
                <a:ea typeface="ＭＳ Ｐゴシック" pitchFamily="34" charset="-128"/>
              </a:rPr>
              <a:pPr/>
              <a:t>34</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500" b="1" dirty="0" smtClean="0"/>
              <a:t>The first thing to determine is whether or not a research activity exists to begin with and whether or not human subjects are involved.</a:t>
            </a:r>
          </a:p>
          <a:p>
            <a:r>
              <a:rPr lang="en-US" sz="1500" b="1" dirty="0" smtClean="0"/>
              <a:t>Clearly you are engaged in research when you are conducting a randomized, double-blind study comparing drugs. It’s research studies like chart reviews or research with identifiable or coded specimens that are murky. These research projects don’t necessarily change the way the patient is treated, but may also be considered research. This is where it gets a little tricky.</a:t>
            </a:r>
          </a:p>
          <a:p>
            <a:r>
              <a:rPr lang="en-US" sz="1500" b="1" dirty="0" smtClean="0"/>
              <a:t>The IRB is required to approve any RESEARCH activity that involves HUMAN SUBJECTS.  </a:t>
            </a:r>
          </a:p>
          <a:p>
            <a:r>
              <a:rPr lang="en-US" sz="1500" b="1" dirty="0" smtClean="0"/>
              <a:t>The first step to identifying research with human subjects is to have a clear understanding of the definition of a HUMAN SUBJECT and a clear definition of RESEARCH.</a:t>
            </a:r>
          </a:p>
          <a:p>
            <a:endParaRPr lang="en-US" sz="1500"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Anonymous hotline to receive concerns; review allegations of research non-compliance</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78E6422-26DA-4DE0-8628-289540002E86}" type="slidenum">
              <a:rPr lang="en-US" smtClean="0">
                <a:ea typeface="ＭＳ Ｐゴシック" pitchFamily="34" charset="-128"/>
              </a:rPr>
              <a:pPr/>
              <a:t>35</a:t>
            </a:fld>
            <a:endParaRPr lang="en-US" smtClean="0">
              <a:ea typeface="ＭＳ Ｐゴシック"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z="1500" b="1" dirty="0" smtClean="0"/>
              <a:t>The first definition is from the Federal Regulations. A systematic investigation is when you have a question that you want to answer for reasons other than clinical care or routine evaluation. It  includes a hypothesis, research development, testing and evaluation. You begin with a specific intent to study something, it usually involves more than one sample/subject. </a:t>
            </a:r>
          </a:p>
          <a:p>
            <a:r>
              <a:rPr lang="en-US" sz="1500" b="1" dirty="0" err="1" smtClean="0"/>
              <a:t>Generalizable</a:t>
            </a:r>
            <a:r>
              <a:rPr lang="en-US" sz="1500" b="1" dirty="0" smtClean="0"/>
              <a:t> means that the purpose of the investigation is for the scientific community. You want to get it out there- you want to share the knowledge outside the institution.</a:t>
            </a:r>
          </a:p>
          <a:p>
            <a:r>
              <a:rPr lang="en-US" sz="1500" b="1" dirty="0" smtClean="0"/>
              <a:t>The second definition is from the Belmont Report (the ethical principles) – Both definitions define the intent to contribute to </a:t>
            </a:r>
            <a:r>
              <a:rPr lang="en-US" sz="1500" b="1" dirty="0" err="1" smtClean="0"/>
              <a:t>generalizable</a:t>
            </a:r>
            <a:r>
              <a:rPr lang="en-US" sz="1500" b="1" dirty="0" smtClean="0"/>
              <a:t> knowledge as research. </a:t>
            </a:r>
          </a:p>
          <a:p>
            <a:r>
              <a:rPr lang="en-US" sz="1500" b="1" dirty="0" smtClean="0"/>
              <a:t>Any activity that includes a systematic design, using a scientific approach or protocol for the purpose of drawing conclusions, and which could add to </a:t>
            </a:r>
            <a:r>
              <a:rPr lang="en-US" sz="1500" b="1" dirty="0" err="1" smtClean="0"/>
              <a:t>generalizable</a:t>
            </a:r>
            <a:r>
              <a:rPr lang="en-US" sz="1500" b="1" dirty="0" smtClean="0"/>
              <a:t> knowledge in a particular area is considered research and must be reviewed and approved by an IRB if human subjects are involved.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D37ACB3-9344-4E4A-843F-08242AF1CBF0}" type="slidenum">
              <a:rPr lang="en-US" smtClean="0">
                <a:ea typeface="ＭＳ Ｐゴシック" pitchFamily="34" charset="-128"/>
              </a:rPr>
              <a:pPr/>
              <a:t>36</a:t>
            </a:fld>
            <a:endParaRPr lang="en-US" smtClean="0">
              <a:ea typeface="ＭＳ Ｐゴシック" pitchFamily="34"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900" b="1" dirty="0" smtClean="0"/>
              <a:t>This first definition is the common rule definition.  Notice the words “identifiable information”.  This is where a lot of people get confused.  You don’t necessarily need to interact with an individual to perform human subjects research.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52C06EC-4DE2-4F9A-A72B-EFD62D1BBDB5}" type="slidenum">
              <a:rPr lang="en-US" smtClean="0">
                <a:ea typeface="ＭＳ Ｐゴシック" pitchFamily="34" charset="-128"/>
              </a:rPr>
              <a:pPr/>
              <a:t>37</a:t>
            </a:fld>
            <a:endParaRPr lang="en-US" smtClean="0">
              <a:ea typeface="ＭＳ Ｐゴシック" pitchFamily="34"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0BDF5BC-307C-44E9-A9B5-4C5AC21BDB6A}" type="slidenum">
              <a:rPr lang="en-US" smtClean="0">
                <a:ea typeface="ＭＳ Ｐゴシック" pitchFamily="34" charset="-128"/>
              </a:rPr>
              <a:pPr/>
              <a:t>38</a:t>
            </a:fld>
            <a:endParaRPr lang="en-US" smtClean="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z="1700" dirty="0" smtClean="0"/>
              <a:t>Earlier we briefly touched on the fact that some types of research might not outwardly appear as research.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6208D56-2CB4-4497-B574-90FFB249886B}" type="slidenum">
              <a:rPr lang="en-US" smtClean="0">
                <a:ea typeface="ＭＳ Ｐゴシック" pitchFamily="34" charset="-128"/>
              </a:rPr>
              <a:pPr/>
              <a:t>39</a:t>
            </a:fld>
            <a:endParaRPr lang="en-US" smtClean="0">
              <a:ea typeface="ＭＳ Ｐゴシック"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b="1" smtClean="0"/>
              <a:t>Research projects that study a procedure that is used in standard care sometimes cause this blurriness.  For example, if someone is doing a research project studying the effect of ultrasound on a particular procedure that is normally done as part of standard care. Research and Practice may be carried out together when the research is designed to evaluate the safety and efficacy of the therapy or standard care.</a:t>
            </a:r>
          </a:p>
          <a:p>
            <a:r>
              <a:rPr lang="en-US" b="1" smtClean="0"/>
              <a:t>You should remember to include in your project what procedures are being done as part of standard care and what constitutes the research. </a:t>
            </a:r>
          </a:p>
          <a:p>
            <a:r>
              <a:rPr lang="en-US" b="1" smtClean="0"/>
              <a:t>Sometimes the only part of the project that is research is the collection of data.</a:t>
            </a:r>
          </a:p>
          <a:p>
            <a:r>
              <a:rPr lang="en-US" b="1" smtClean="0"/>
              <a:t>Sometimes some of the procedures are standard of care and other procedures are not- it is important to clearly state which is which. For example, in an oncology trial, the chemotherapy might be the research component of the project but all the procedures done at the routine office visits are part of standard care.</a:t>
            </a:r>
          </a:p>
          <a:p>
            <a:r>
              <a:rPr lang="en-US" b="1" smtClean="0"/>
              <a:t>It is important to understand the difference between research and standard care.  Sometimes it is difficult to distinguish between the two, especially when there is no investigational agent involved.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65CCBFF-729C-4157-8D7E-1BF5941A7622}" type="slidenum">
              <a:rPr lang="en-US" smtClean="0">
                <a:ea typeface="ＭＳ Ｐゴシック" pitchFamily="34" charset="-128"/>
              </a:rPr>
              <a:pPr/>
              <a:t>40</a:t>
            </a:fld>
            <a:endParaRPr lang="en-US" smtClean="0">
              <a:ea typeface="ＭＳ Ｐゴシック" pitchFamily="34"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900" dirty="0" smtClean="0"/>
              <a:t>So you’ve decided that your project </a:t>
            </a:r>
            <a:r>
              <a:rPr lang="en-US" sz="1900" b="1" dirty="0" smtClean="0"/>
              <a:t>is</a:t>
            </a:r>
            <a:r>
              <a:rPr lang="en-US" sz="1900" dirty="0" smtClean="0"/>
              <a:t> human subject research, now what do you do? (You go to the IRB website and look up categories of review.</a:t>
            </a:r>
          </a:p>
          <a:p>
            <a:r>
              <a:rPr lang="en-US" sz="1900" dirty="0" smtClean="0"/>
              <a:t>Two caveats:  EXEMPT – does not mean that you do not have to submit the study and</a:t>
            </a:r>
          </a:p>
          <a:p>
            <a:r>
              <a:rPr lang="en-US" sz="1900" dirty="0" smtClean="0"/>
              <a:t>Expedited does not mean faster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A831FA0-73FF-4A4A-8415-B81606268387}" type="slidenum">
              <a:rPr lang="en-US" smtClean="0">
                <a:ea typeface="ＭＳ Ｐゴシック" pitchFamily="34" charset="-128"/>
              </a:rPr>
              <a:pPr/>
              <a:t>41</a:t>
            </a:fld>
            <a:endParaRPr lang="en-US" smtClean="0">
              <a:ea typeface="ＭＳ Ｐゴシック" pitchFamily="34"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z="1900" dirty="0" smtClean="0"/>
              <a:t>Usually, the degree of risk to the subject determines the review category.  Don’t be mislead by the term exempt……</a:t>
            </a:r>
          </a:p>
          <a:p>
            <a:endParaRPr lang="en-US" sz="1700" dirty="0" smtClean="0"/>
          </a:p>
          <a:p>
            <a:r>
              <a:rPr lang="en-US" sz="1700" dirty="0"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t>Important to note the statement of routine…this is generally considered to be routine for an average healthy child/person</a:t>
            </a:r>
          </a:p>
        </p:txBody>
      </p:sp>
      <p:sp>
        <p:nvSpPr>
          <p:cNvPr id="102404" name="Slide Number Placeholder 3"/>
          <p:cNvSpPr>
            <a:spLocks noGrp="1"/>
          </p:cNvSpPr>
          <p:nvPr>
            <p:ph type="sldNum" sz="quarter" idx="5"/>
          </p:nvPr>
        </p:nvSpPr>
        <p:spPr>
          <a:noFill/>
        </p:spPr>
        <p:txBody>
          <a:bodyPr/>
          <a:lstStyle/>
          <a:p>
            <a:fld id="{F4851DED-F850-4844-822E-336DB00A11AC}" type="slidenum">
              <a:rPr lang="en-US" smtClean="0">
                <a:ea typeface="ＭＳ Ｐゴシック" pitchFamily="34" charset="-128"/>
              </a:rPr>
              <a:pPr/>
              <a:t>42</a:t>
            </a:fld>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AD03C7F-AA82-417E-AECA-A6FB8982DAEB}" type="slidenum">
              <a:rPr lang="en-US" smtClean="0">
                <a:ea typeface="ＭＳ Ｐゴシック" pitchFamily="34" charset="-128"/>
              </a:rPr>
              <a:pPr/>
              <a:t>44</a:t>
            </a:fld>
            <a:endParaRPr lang="en-US" smtClean="0">
              <a:ea typeface="ＭＳ Ｐゴシック" pitchFamily="34" charset="-128"/>
            </a:endParaRPr>
          </a:p>
        </p:txBody>
      </p:sp>
      <p:sp>
        <p:nvSpPr>
          <p:cNvPr id="103427" name="Rectangle 2"/>
          <p:cNvSpPr>
            <a:spLocks noGrp="1" noRot="1" noChangeAspect="1" noChangeArrowheads="1" noTextEdit="1"/>
          </p:cNvSpPr>
          <p:nvPr>
            <p:ph type="sldImg"/>
          </p:nvPr>
        </p:nvSpPr>
        <p:spPr>
          <a:xfrm>
            <a:off x="1257300" y="719138"/>
            <a:ext cx="4802188" cy="3600450"/>
          </a:xfrm>
          <a:ln/>
        </p:spPr>
      </p:sp>
      <p:sp>
        <p:nvSpPr>
          <p:cNvPr id="103428" name="Rectangle 3"/>
          <p:cNvSpPr>
            <a:spLocks noGrp="1" noChangeArrowheads="1"/>
          </p:cNvSpPr>
          <p:nvPr>
            <p:ph type="body" idx="1"/>
          </p:nvPr>
        </p:nvSpPr>
        <p:spPr>
          <a:xfrm>
            <a:off x="975693" y="4561226"/>
            <a:ext cx="5363817" cy="4320213"/>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B47B1-7EA8-4D56-8807-10F1442E6802}" type="slidenum">
              <a:rPr lang="en-US">
                <a:solidFill>
                  <a:prstClr val="black"/>
                </a:solidFill>
              </a:rPr>
              <a:pPr/>
              <a:t>45</a:t>
            </a:fld>
            <a:endParaRPr lang="en-US">
              <a:solidFill>
                <a:prstClr val="black"/>
              </a:solidFill>
            </a:endParaRPr>
          </a:p>
        </p:txBody>
      </p:sp>
      <p:sp>
        <p:nvSpPr>
          <p:cNvPr id="629762" name="Rectangle 2"/>
          <p:cNvSpPr>
            <a:spLocks noGrp="1" noRot="1" noChangeAspect="1" noChangeArrowheads="1" noTextEdit="1"/>
          </p:cNvSpPr>
          <p:nvPr>
            <p:ph type="sldImg"/>
          </p:nvPr>
        </p:nvSpPr>
        <p:spPr>
          <a:xfrm>
            <a:off x="1257300" y="719138"/>
            <a:ext cx="4803775" cy="3602037"/>
          </a:xfrm>
          <a:ln/>
        </p:spPr>
      </p:sp>
      <p:sp>
        <p:nvSpPr>
          <p:cNvPr id="629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Provides education</a:t>
            </a:r>
          </a:p>
          <a:p>
            <a:r>
              <a:rPr lang="en-US" dirty="0" smtClean="0"/>
              <a:t>Creates policy</a:t>
            </a:r>
          </a:p>
          <a:p>
            <a:r>
              <a:rPr lang="en-US" dirty="0" smtClean="0"/>
              <a:t>Oversees two committees that review and approve human subjects </a:t>
            </a:r>
          </a:p>
          <a:p>
            <a:r>
              <a:rPr lang="en-US" dirty="0" smtClean="0"/>
              <a:t>Pre-submission help</a:t>
            </a:r>
          </a:p>
          <a:p>
            <a:r>
              <a:rPr lang="en-US" dirty="0" smtClean="0"/>
              <a:t>Can provide education and training.</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F9976-16FA-684A-9B34-75E06317153C}"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F9976-16FA-684A-9B34-75E06317153C}"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50BC5-593A-4B4F-B8C5-B91CB1B60552}"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E9ADF77-56F0-451E-A8CD-147C7E0FCB10}" type="slidenum">
              <a:rPr lang="en-US" smtClean="0">
                <a:ea typeface="ＭＳ Ｐゴシック" pitchFamily="34" charset="-128"/>
              </a:rPr>
              <a:pPr/>
              <a:t>49</a:t>
            </a:fld>
            <a:endParaRPr lang="en-US" smtClean="0">
              <a:ea typeface="ＭＳ Ｐゴシック" pitchFamily="34"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marL="237127" indent="-237127"/>
            <a:r>
              <a:rPr lang="en-US" sz="1700" dirty="0" smtClean="0"/>
              <a:t>The IRB: </a:t>
            </a:r>
          </a:p>
          <a:p>
            <a:pPr marL="237127" indent="-237127">
              <a:buFontTx/>
              <a:buChar char="•"/>
            </a:pPr>
            <a:r>
              <a:rPr lang="en-US" sz="1700" dirty="0" smtClean="0"/>
              <a:t>reviews the research design</a:t>
            </a:r>
          </a:p>
          <a:p>
            <a:pPr marL="237127" indent="-237127">
              <a:buFontTx/>
              <a:buChar char="•"/>
            </a:pPr>
            <a:r>
              <a:rPr lang="en-US" sz="1700" dirty="0" smtClean="0"/>
              <a:t>examines the science </a:t>
            </a:r>
          </a:p>
          <a:p>
            <a:pPr marL="237127" indent="-237127">
              <a:buFontTx/>
              <a:buChar char="•"/>
            </a:pPr>
            <a:r>
              <a:rPr lang="en-US" sz="1700" dirty="0" smtClean="0"/>
              <a:t>weighs the risks and benefits </a:t>
            </a:r>
          </a:p>
          <a:p>
            <a:pPr marL="237127" indent="-237127">
              <a:buFontTx/>
              <a:buChar char="•"/>
            </a:pPr>
            <a:r>
              <a:rPr lang="en-US" sz="1700" dirty="0" smtClean="0"/>
              <a:t>potential COIs </a:t>
            </a:r>
          </a:p>
          <a:p>
            <a:pPr marL="237127" indent="-237127">
              <a:buFontTx/>
              <a:buChar char="•"/>
            </a:pPr>
            <a:r>
              <a:rPr lang="en-US" sz="1700" dirty="0" smtClean="0"/>
              <a:t>review recruitment methods </a:t>
            </a:r>
          </a:p>
          <a:p>
            <a:pPr marL="237127" indent="-237127">
              <a:buFontTx/>
              <a:buChar char="•"/>
            </a:pPr>
            <a:r>
              <a:rPr lang="en-US" sz="1700" dirty="0" smtClean="0"/>
              <a:t>Is the consent written in lay language? Are all the risks and benefits included? </a:t>
            </a:r>
          </a:p>
          <a:p>
            <a:pPr marL="237127" indent="-237127">
              <a:buFontTx/>
              <a:buChar char="•"/>
            </a:pPr>
            <a:r>
              <a:rPr lang="en-US" sz="1700" dirty="0" smtClean="0"/>
              <a:t>Projects are monitored and reevaluated typically on a yearly basis by the IRB</a:t>
            </a:r>
          </a:p>
          <a:p>
            <a:pPr marL="237127" indent="-237127"/>
            <a:endParaRPr lang="en-US" sz="1700" dirty="0" smtClean="0"/>
          </a:p>
          <a:p>
            <a:pPr marL="237127" indent="-237127">
              <a:buFontTx/>
              <a:buChar char="•"/>
            </a:pPr>
            <a:endParaRPr lang="en-US" sz="1700" dirty="0" smtClean="0"/>
          </a:p>
          <a:p>
            <a:pPr marL="237127" indent="-237127"/>
            <a:endParaRPr lang="en-US" sz="17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82AE815-3444-405E-9BB3-BC99DFD0623D}" type="slidenum">
              <a:rPr lang="en-US" smtClean="0">
                <a:ea typeface="ＭＳ Ｐゴシック" pitchFamily="34" charset="-128"/>
              </a:rPr>
              <a:pPr/>
              <a:t>50</a:t>
            </a:fld>
            <a:endParaRPr lang="en-US" smtClean="0">
              <a:ea typeface="ＭＳ Ｐゴシック" pitchFamily="34"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z="1900" b="1" dirty="0" smtClean="0"/>
              <a:t>All of the regulations that we spoke about to determine what is human subject research also apply to the IRB in their decision making.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5C6F479-44F6-48D5-9CF1-4A5FDCA70BDC}" type="slidenum">
              <a:rPr lang="en-US" smtClean="0">
                <a:ea typeface="ＭＳ Ｐゴシック" pitchFamily="34" charset="-128"/>
              </a:rPr>
              <a:pPr/>
              <a:t>51</a:t>
            </a:fld>
            <a:endParaRPr lang="en-US" smtClean="0">
              <a:ea typeface="ＭＳ Ｐゴシック" pitchFamily="34"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z="1500" dirty="0" smtClean="0"/>
              <a:t>Knowing what the IRB has to consider can help investigators when they design their protocols, consents documents and complete the IRB forms.  This can help facilitate the IRB review process.  </a:t>
            </a:r>
          </a:p>
          <a:p>
            <a:r>
              <a:rPr lang="en-US" sz="1500" dirty="0" smtClean="0"/>
              <a:t>Plan your study so that risks to subjects are minimized:  by using procedures which are consistent with sound research design and which do not unnecessarily expose subjects to risks. </a:t>
            </a:r>
          </a:p>
          <a:p>
            <a:r>
              <a:rPr lang="en-US" sz="1500" dirty="0" smtClean="0"/>
              <a:t>Whenever appropriate, by using procedures already being performed on the subjects for diagnostic or treatment purposes.  </a:t>
            </a:r>
            <a:r>
              <a:rPr lang="en-US" sz="1500" dirty="0" err="1" smtClean="0"/>
              <a:t>Eg</a:t>
            </a:r>
            <a:r>
              <a:rPr lang="en-US" sz="1500" dirty="0" smtClean="0"/>
              <a:t>.- blood draws</a:t>
            </a:r>
          </a:p>
          <a:p>
            <a:r>
              <a:rPr lang="en-US" sz="1500" dirty="0" smtClean="0"/>
              <a:t>Make sure that the risks are reasonable </a:t>
            </a:r>
          </a:p>
          <a:p>
            <a:endParaRPr lang="en-US" sz="15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Clinical equipoise means that there is genuine uncertainty over whether a treatment will be beneficial</a:t>
            </a:r>
          </a:p>
        </p:txBody>
      </p:sp>
      <p:sp>
        <p:nvSpPr>
          <p:cNvPr id="4" name="Slide Number Placeholder 3"/>
          <p:cNvSpPr>
            <a:spLocks noGrp="1"/>
          </p:cNvSpPr>
          <p:nvPr>
            <p:ph type="sldNum" sz="quarter" idx="5"/>
          </p:nvPr>
        </p:nvSpPr>
        <p:spPr/>
        <p:txBody>
          <a:bodyPr/>
          <a:lstStyle/>
          <a:p>
            <a:pPr>
              <a:defRPr/>
            </a:pPr>
            <a:fld id="{84C74189-B05A-4B64-8C36-00EA5700E188}"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Information to support clinical equipose should be provided in the study protocol submitted for IRB.  IRB will use this justification along with literature reviews to help determined the state of clinical equipoise.  </a:t>
            </a:r>
          </a:p>
        </p:txBody>
      </p:sp>
      <p:sp>
        <p:nvSpPr>
          <p:cNvPr id="108548" name="Slide Number Placeholder 3"/>
          <p:cNvSpPr>
            <a:spLocks noGrp="1"/>
          </p:cNvSpPr>
          <p:nvPr>
            <p:ph type="sldNum" sz="quarter" idx="5"/>
          </p:nvPr>
        </p:nvSpPr>
        <p:spPr>
          <a:noFill/>
        </p:spPr>
        <p:txBody>
          <a:bodyPr/>
          <a:lstStyle/>
          <a:p>
            <a:fld id="{93293A56-2DF5-41E7-BA6E-F25F58C778B2}" type="slidenum">
              <a:rPr lang="en-US" smtClean="0">
                <a:ea typeface="ＭＳ Ｐゴシック" pitchFamily="34" charset="-128"/>
              </a:rPr>
              <a:pPr/>
              <a:t>53</a:t>
            </a:fld>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t>Cannot be given placebo in place of approved treatment</a:t>
            </a:r>
          </a:p>
        </p:txBody>
      </p:sp>
      <p:sp>
        <p:nvSpPr>
          <p:cNvPr id="109572" name="Slide Number Placeholder 3"/>
          <p:cNvSpPr>
            <a:spLocks noGrp="1"/>
          </p:cNvSpPr>
          <p:nvPr>
            <p:ph type="sldNum" sz="quarter" idx="5"/>
          </p:nvPr>
        </p:nvSpPr>
        <p:spPr>
          <a:noFill/>
        </p:spPr>
        <p:txBody>
          <a:bodyPr/>
          <a:lstStyle/>
          <a:p>
            <a:fld id="{B1A7767B-7649-4FA1-AF40-FA0FD2633B84}" type="slidenum">
              <a:rPr lang="en-US" smtClean="0">
                <a:ea typeface="ＭＳ Ｐゴシック" pitchFamily="34" charset="-128"/>
              </a:rPr>
              <a:pPr/>
              <a:t>54</a:t>
            </a:fld>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0C66284-77ED-4A0B-BB14-4BC6D0198EEC}" type="slidenum">
              <a:rPr lang="en-US" smtClean="0">
                <a:ea typeface="ＭＳ Ｐゴシック" pitchFamily="34" charset="-128"/>
              </a:rPr>
              <a:pPr/>
              <a:t>56</a:t>
            </a:fld>
            <a:endParaRPr lang="en-US" smtClean="0">
              <a:ea typeface="ＭＳ Ｐゴシック" pitchFamily="34"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buFontTx/>
              <a:buChar char="•"/>
            </a:pPr>
            <a:r>
              <a:rPr lang="en-US" b="1" smtClean="0"/>
              <a:t>As IRB members we evaluate whether the selection criteria and recruitment practices are appropriate. The IRB takes into account the purposes of the research and the setting in which the research will be conducted, and is particularly aware of the special problems of research involving vulnerable populations, such as children, pregnant women, mentally disabled, prisoners, or economically or educationally disadvantaged persons.</a:t>
            </a:r>
          </a:p>
          <a:p>
            <a:pPr>
              <a:buFontTx/>
              <a:buChar char="•"/>
            </a:pPr>
            <a:r>
              <a:rPr lang="en-US" b="1" smtClean="0"/>
              <a:t>Is there a consent document? If so consent must be obtained from the subject or LAR and documented according to federal and Institutional requirements. If a child is involved, is there parental consent and assent of a minor as appropriate?</a:t>
            </a:r>
          </a:p>
          <a:p>
            <a:pPr>
              <a:buFontTx/>
              <a:buChar char="•"/>
            </a:pPr>
            <a:r>
              <a:rPr lang="en-US" b="1" smtClean="0"/>
              <a:t>Privacy and confidentiality must be maintained – HIPAA has added to the issues we consider when we evaluate this issue. If collecting data from charts- is collection of protected health information minimized? Is there a link sheet which further maintains confidentiality by keeping identifiers separate? Are research records kept in a safe protected environment without easy access?</a:t>
            </a:r>
          </a:p>
          <a:p>
            <a:pPr>
              <a:buFontTx/>
              <a:buChar char="•"/>
            </a:pPr>
            <a:r>
              <a:rPr lang="en-US" b="1" smtClean="0"/>
              <a:t>Research review questionnaires to assess decision making capacity. Ensuring incentives are not coercive, allowing subjects adequate time to consider participation, using a neutral third party to recruit and enroll participants, and considering ways in which the setting of the consent process might include elements of coercion. </a:t>
            </a:r>
          </a:p>
          <a:p>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buFontTx/>
              <a:buChar char="•"/>
            </a:pPr>
            <a:r>
              <a:rPr kumimoji="0" lang="en-US" dirty="0" smtClean="0"/>
              <a:t> </a:t>
            </a:r>
            <a:r>
              <a:rPr kumimoji="0" lang="en-US" b="1" dirty="0" smtClean="0"/>
              <a:t>Represents the starting point in the modern  era of human subjects protections</a:t>
            </a:r>
          </a:p>
          <a:p>
            <a:r>
              <a:rPr kumimoji="0" lang="en-US" b="1" dirty="0" smtClean="0"/>
              <a:t>Informed consent is essential. </a:t>
            </a:r>
          </a:p>
          <a:p>
            <a:r>
              <a:rPr kumimoji="0" lang="en-US" b="1" dirty="0" smtClean="0"/>
              <a:t>Research on human subjects should be based on prior animal work. </a:t>
            </a:r>
          </a:p>
          <a:p>
            <a:r>
              <a:rPr kumimoji="0" lang="en-US" b="1" dirty="0" smtClean="0"/>
              <a:t>The risks should be justified by the anticipated benefits. </a:t>
            </a:r>
          </a:p>
          <a:p>
            <a:r>
              <a:rPr kumimoji="0" lang="en-US" b="1" dirty="0" smtClean="0"/>
              <a:t>Only qualified scientists should be allowed to conduct research with human subjects. </a:t>
            </a:r>
          </a:p>
          <a:p>
            <a:r>
              <a:rPr kumimoji="0" lang="en-US" b="1" dirty="0" smtClean="0"/>
              <a:t>Physical and mental suffering must be avoided. </a:t>
            </a:r>
          </a:p>
          <a:p>
            <a:r>
              <a:rPr kumimoji="0" lang="en-US" b="1" dirty="0" smtClean="0"/>
              <a:t>Research in which death or disabling injury is expected should not be conducted</a:t>
            </a:r>
            <a:r>
              <a:rPr kumimoji="0" lang="en-US" dirty="0" smtClean="0"/>
              <a:t> </a:t>
            </a:r>
          </a:p>
          <a:p>
            <a:r>
              <a:rPr kumimoji="0" lang="en-US" b="1" dirty="0" smtClean="0"/>
              <a:t>Code does not consider issues relevant to SBER research</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EE6F832-4352-4B8B-834F-433202A29831}" type="slidenum">
              <a:rPr lang="en-US" smtClean="0">
                <a:ea typeface="ＭＳ Ｐゴシック" pitchFamily="34" charset="-128"/>
              </a:rPr>
              <a:pPr/>
              <a:t>57</a:t>
            </a:fld>
            <a:endParaRPr lang="en-US" smtClean="0">
              <a:ea typeface="ＭＳ Ｐゴシック" pitchFamily="34"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z="1900" dirty="0" smtClean="0"/>
              <a:t>Some of the things we spoke about this morning might be overwhelming and burdensome. The bottom line is that the reason we follow these regulations is because they do provide protection for the study participants.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 use of off label </a:t>
            </a:r>
            <a:r>
              <a:rPr lang="en-US" dirty="0" err="1" smtClean="0"/>
              <a:t>medicationl</a:t>
            </a:r>
            <a:r>
              <a:rPr lang="en-US" dirty="0" smtClean="0"/>
              <a:t>;</a:t>
            </a:r>
            <a:r>
              <a:rPr lang="en-US" baseline="0" dirty="0" smtClean="0"/>
              <a:t>  when its just one patient and being prescribed for clinical care, would not be considered research.</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58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6EBD750-2EE3-45B4-8F91-D1B4F46CDB49}" type="slidenum">
              <a:rPr lang="en-US" smtClean="0">
                <a:ea typeface="ＭＳ Ｐゴシック" pitchFamily="34" charset="-128"/>
              </a:rPr>
              <a:pPr/>
              <a:t>59</a:t>
            </a:fld>
            <a:endParaRPr lang="en-US" smtClean="0">
              <a:ea typeface="ＭＳ Ｐゴシック" pitchFamily="34"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Yes – new formulation</a:t>
            </a:r>
            <a:r>
              <a:rPr lang="en-US" baseline="0" dirty="0" smtClean="0"/>
              <a:t> and new population</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 since cell line is commercially</a:t>
            </a:r>
            <a:r>
              <a:rPr lang="en-US" baseline="0" dirty="0" smtClean="0"/>
              <a:t> available and provided without any kind of identifying information.</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 since sample</a:t>
            </a:r>
            <a:r>
              <a:rPr lang="en-US" baseline="0" dirty="0" smtClean="0"/>
              <a:t>s are identifiable and you are collecting info from the medical record.</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 blood draws – just</a:t>
            </a:r>
            <a:r>
              <a:rPr lang="en-US" baseline="0" dirty="0" smtClean="0"/>
              <a:t> because it is not patients, does not mean that IRB approval is not required.</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 survey does not</a:t>
            </a:r>
            <a:r>
              <a:rPr lang="en-US" baseline="0" dirty="0" smtClean="0"/>
              <a:t> collect any personal information about the person.</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 registry study. </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 data</a:t>
            </a:r>
            <a:r>
              <a:rPr lang="en-US" baseline="0" dirty="0" smtClean="0"/>
              <a:t> warehouse/repository study</a:t>
            </a:r>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65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4609584-9D5A-49B8-97C2-04886CCCB7B2}" type="slidenum">
              <a:rPr lang="en-US" smtClean="0">
                <a:ea typeface="ＭＳ Ｐゴシック" pitchFamily="34" charset="-128"/>
              </a:rPr>
              <a:pPr/>
              <a:t>66</a:t>
            </a:fld>
            <a:endParaRPr lang="en-US" smtClean="0">
              <a:ea typeface="ＭＳ Ｐゴシック" pitchFamily="34"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t>Trick question- they would have to know that 3 or more case studies constitute research as part of NSLIJHS institutional policy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next  event went on for over 40 years.</a:t>
            </a:r>
          </a:p>
          <a:p>
            <a:r>
              <a:rPr lang="en-US" dirty="0" smtClean="0"/>
              <a:t>American medical research project conducted by the U.S. Public Health Service from 1932 to 1972, examined the natural course of untreated syphilis in black American men.</a:t>
            </a:r>
          </a:p>
          <a:p>
            <a:r>
              <a:rPr lang="en-US" dirty="0" smtClean="0"/>
              <a:t>The subjects, all impoverished sharecroppers from Macon County, Alabama, were unknowing participants in the study; they were not told that they had syphilis, nor were they offered effective treatment.</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DBC6222-3E2A-4E2D-8451-90C96B70126C}" type="slidenum">
              <a:rPr lang="en-US" smtClean="0">
                <a:ea typeface="ＭＳ Ｐゴシック" pitchFamily="34" charset="-128"/>
              </a:rPr>
              <a:pPr/>
              <a:t>67</a:t>
            </a:fld>
            <a:endParaRPr lang="en-US" smtClean="0">
              <a:ea typeface="ＭＳ Ｐゴシック" pitchFamily="34" charset="-128"/>
            </a:endParaRPr>
          </a:p>
        </p:txBody>
      </p:sp>
      <p:sp>
        <p:nvSpPr>
          <p:cNvPr id="114691" name="Rectangle 1026"/>
          <p:cNvSpPr>
            <a:spLocks noGrp="1" noRot="1" noChangeAspect="1" noChangeArrowheads="1" noTextEdit="1"/>
          </p:cNvSpPr>
          <p:nvPr>
            <p:ph type="sldImg"/>
          </p:nvPr>
        </p:nvSpPr>
        <p:spPr>
          <a:ln/>
        </p:spPr>
      </p:sp>
      <p:sp>
        <p:nvSpPr>
          <p:cNvPr id="114692" name="Rectangle 1027"/>
          <p:cNvSpPr>
            <a:spLocks noGrp="1" noChangeArrowheads="1"/>
          </p:cNvSpPr>
          <p:nvPr>
            <p:ph type="body" idx="1"/>
          </p:nvPr>
        </p:nvSpPr>
        <p:spPr>
          <a:noFill/>
          <a:ln/>
        </p:spPr>
        <p:txBody>
          <a:bodyPr/>
          <a:lstStyle/>
          <a:p>
            <a:r>
              <a:rPr lang="en-US" sz="1700" dirty="0" smtClean="0"/>
              <a:t>That concludes my prepared comments.  We encourage you to ask any questions</a:t>
            </a:r>
            <a:r>
              <a:rPr lang="en-US" dirty="0" smtClean="0"/>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A6A50C1-D8B3-4012-A36C-0DE781A7630D}" type="slidenum">
              <a:rPr lang="en-US" smtClean="0">
                <a:ea typeface="ＭＳ Ｐゴシック" pitchFamily="34" charset="-128"/>
              </a:rPr>
              <a:pPr/>
              <a:t>68</a:t>
            </a:fld>
            <a:endParaRPr lang="en-US" smtClean="0">
              <a:ea typeface="ＭＳ Ｐゴシック" pitchFamily="34"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 idea was to get a clear observational picture of the natural progression of the disease.  Subjects had to agree to an autopsy by investigators in order to have their funerals paid for.  Many subjects were lied to and given placebo treatments. </a:t>
            </a:r>
          </a:p>
          <a:p>
            <a:pPr eaLnBrk="1" hangingPunct="1">
              <a:spcBef>
                <a:spcPct val="0"/>
              </a:spcBef>
              <a:buFontTx/>
              <a:buChar char="•"/>
            </a:pPr>
            <a:r>
              <a:rPr lang="en-US" dirty="0" smtClean="0"/>
              <a:t>  By the end of the study in 1972, only 74 of the test subjects were alive. Twenty-eight of the original 399 men had died of syphilis, 100 were dead of related complications, 40 of their wives had been infected, and 19 of their children were born with </a:t>
            </a:r>
            <a:r>
              <a:rPr lang="en-US" dirty="0" smtClean="0">
                <a:hlinkClick r:id="rId3" action="ppaction://hlinkfile" tooltip="Congenital syphilis"/>
              </a:rPr>
              <a:t>congenital syphilis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 a result of this study the National Research Act was passed.  It included regulations for the protection of human subjects, with added standards for consent and IRBs.  This led to the National Commission, which issued the Belmont Report.  (Why Belmont??)</a:t>
            </a:r>
          </a:p>
          <a:p>
            <a:endParaRPr lang="en-US" sz="1200" dirty="0" smtClean="0"/>
          </a:p>
          <a:p>
            <a:r>
              <a:rPr lang="en-US" sz="1200" dirty="0" smtClean="0"/>
              <a:t>The Belmont Report is the cornerstone of ethical principles for the conduct of research involving human subjects. </a:t>
            </a:r>
          </a:p>
          <a:p>
            <a:endParaRPr lang="en-US" sz="1200" dirty="0" smtClean="0"/>
          </a:p>
          <a:p>
            <a:r>
              <a:rPr lang="en-US" sz="1200" dirty="0" smtClean="0"/>
              <a:t>There is a copy of it in your packet.  And we urge you to read it.</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the charges to the Commission was to identify the basic ethical principles that should underlie the conduct of biomedical and behavioral research involving human subjects and to develop guidelines which should be followed to assure that such research is conducted in accordance with those principles. (see The Belmont Report)</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Subjects should enter research freely and with adequate information.</a:t>
            </a:r>
          </a:p>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2" name="Title 1"/>
          <p:cNvSpPr>
            <a:spLocks noGrp="1"/>
          </p:cNvSpPr>
          <p:nvPr>
            <p:ph type="ctrTitle"/>
          </p:nvPr>
        </p:nvSpPr>
        <p:spPr>
          <a:xfrm>
            <a:off x="4710112" y="2103120"/>
            <a:ext cx="3976687" cy="1898429"/>
          </a:xfrm>
        </p:spPr>
        <p:txBody>
          <a:bodyPr>
            <a:noAutofit/>
          </a:bodyPr>
          <a:lstStyle>
            <a:lvl1pPr>
              <a:defRPr sz="3000">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710112" y="4331020"/>
            <a:ext cx="3976687"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4391757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57200" y="3794124"/>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710113"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dirty="0"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40377491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57201" y="3794124"/>
            <a:ext cx="256032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3295650" y="3794125"/>
            <a:ext cx="2555875"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4"/>
          <p:cNvSpPr>
            <a:spLocks noGrp="1"/>
          </p:cNvSpPr>
          <p:nvPr>
            <p:ph sz="quarter" idx="15"/>
          </p:nvPr>
        </p:nvSpPr>
        <p:spPr>
          <a:xfrm>
            <a:off x="6129338" y="3794125"/>
            <a:ext cx="2557462"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6"/>
          </p:nvPr>
        </p:nvSpPr>
        <p:spPr/>
        <p:txBody>
          <a:bodyPr/>
          <a:lstStyle/>
          <a:p>
            <a:r>
              <a:rPr lang="en-US" dirty="0" smtClean="0"/>
              <a:t>Month Day, Year</a:t>
            </a:r>
            <a:endParaRPr lang="en-US" dirty="0"/>
          </a:p>
        </p:txBody>
      </p:sp>
      <p:sp>
        <p:nvSpPr>
          <p:cNvPr id="12" name="Slide Number Placeholder 11"/>
          <p:cNvSpPr>
            <a:spLocks noGrp="1"/>
          </p:cNvSpPr>
          <p:nvPr>
            <p:ph type="sldNum" sz="quarter" idx="17"/>
          </p:nvPr>
        </p:nvSpPr>
        <p:spPr/>
        <p:txBody>
          <a:bodyPr/>
          <a:lstStyle/>
          <a:p>
            <a:fld id="{5E8BC936-0928-C346-B13E-04BD58031644}"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6031566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10113" y="1373188"/>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4241450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10" name="Content Placeholder 8"/>
          <p:cNvSpPr>
            <a:spLocks noGrp="1"/>
          </p:cNvSpPr>
          <p:nvPr>
            <p:ph sz="quarter" idx="15"/>
          </p:nvPr>
        </p:nvSpPr>
        <p:spPr>
          <a:xfrm>
            <a:off x="4707621"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63873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711700"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10" name="Content Placeholder 8"/>
          <p:cNvSpPr>
            <a:spLocks noGrp="1"/>
          </p:cNvSpPr>
          <p:nvPr>
            <p:ph sz="quarter" idx="15"/>
          </p:nvPr>
        </p:nvSpPr>
        <p:spPr>
          <a:xfrm>
            <a:off x="458788"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58566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 Stacke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10113" y="1373188"/>
            <a:ext cx="3976687"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710113"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dirty="0"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41682983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dirty="0"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27879019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200" y="1373188"/>
            <a:ext cx="25603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3295650" y="1373188"/>
            <a:ext cx="2555875"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14"/>
          <p:cNvSpPr>
            <a:spLocks noGrp="1"/>
          </p:cNvSpPr>
          <p:nvPr>
            <p:ph sz="quarter" idx="12"/>
          </p:nvPr>
        </p:nvSpPr>
        <p:spPr>
          <a:xfrm>
            <a:off x="6129338" y="1373188"/>
            <a:ext cx="2557462"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14"/>
          </p:nvPr>
        </p:nvSpPr>
        <p:spPr/>
        <p:txBody>
          <a:bodyPr/>
          <a:lstStyle/>
          <a:p>
            <a:fld id="{5E8BC936-0928-C346-B13E-04BD58031644}" type="slidenum">
              <a:rPr lang="en-US" smtClean="0"/>
              <a:pPr/>
              <a:t>‹#›</a:t>
            </a:fld>
            <a:endParaRPr lang="en-US" dirty="0"/>
          </a:p>
        </p:txBody>
      </p:sp>
      <p:sp>
        <p:nvSpPr>
          <p:cNvPr id="4" name="Date Placeholder 3"/>
          <p:cNvSpPr>
            <a:spLocks noGrp="1"/>
          </p:cNvSpPr>
          <p:nvPr>
            <p:ph type="dt" sz="half" idx="15"/>
          </p:nvPr>
        </p:nvSpPr>
        <p:spPr/>
        <p:txBody>
          <a:bodyPr/>
          <a:lstStyle/>
          <a:p>
            <a:r>
              <a:rPr lang="en-US" dirty="0" smtClean="0"/>
              <a:t>Month Day, Year</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29807938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nd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200" y="1373188"/>
            <a:ext cx="25603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3295650" y="1373188"/>
            <a:ext cx="53911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20356684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nd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199" y="1373188"/>
            <a:ext cx="5394325"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6129338" y="1373188"/>
            <a:ext cx="2557462"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771343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al Presentation C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373187"/>
            <a:ext cx="8229600" cy="4568825"/>
          </a:xfrm>
        </p:spPr>
        <p:txBody>
          <a:bodyPr>
            <a:noAutofit/>
          </a:bodyPr>
          <a:lstStyle>
            <a:lvl1pPr>
              <a:defRPr sz="4400" b="0" baseline="0">
                <a:solidFill>
                  <a:schemeClr val="accent1"/>
                </a:solidFill>
              </a:defRPr>
            </a:lvl1pPr>
          </a:lstStyle>
          <a:p>
            <a:r>
              <a:rPr lang="en-US" dirty="0" smtClean="0"/>
              <a:t>Optional Presentation Cover</a:t>
            </a:r>
            <a:endParaRPr lang="en-US" dirty="0"/>
          </a:p>
        </p:txBody>
      </p:sp>
      <p:sp>
        <p:nvSpPr>
          <p:cNvPr id="4" name="Date Placeholder 3"/>
          <p:cNvSpPr>
            <a:spLocks noGrp="1"/>
          </p:cNvSpPr>
          <p:nvPr>
            <p:ph type="dt" sz="half" idx="10"/>
          </p:nvPr>
        </p:nvSpPr>
        <p:spPr/>
        <p:txBody>
          <a:bodyPr/>
          <a:lstStyle/>
          <a:p>
            <a:r>
              <a:rPr lang="en-US" dirty="0"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39244350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1" y="0"/>
            <a:ext cx="9143999" cy="6858000"/>
          </a:xfrm>
        </p:spPr>
        <p:txBody>
          <a:bodyPr/>
          <a:lstStyle/>
          <a:p>
            <a:r>
              <a:rPr lang="en-US" smtClean="0"/>
              <a:t>Click icon to add picture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4" name="Date Placeholder 3"/>
          <p:cNvSpPr>
            <a:spLocks noGrp="1"/>
          </p:cNvSpPr>
          <p:nvPr>
            <p:ph type="dt" sz="half" idx="18"/>
          </p:nvPr>
        </p:nvSpPr>
        <p:spPr/>
        <p:txBody>
          <a:bodyPr/>
          <a:lstStyle/>
          <a:p>
            <a:r>
              <a:rPr lang="en-US" dirty="0" smtClean="0"/>
              <a:t>Month Day, Year</a:t>
            </a:r>
            <a:endParaRPr lang="en-US" dirty="0"/>
          </a:p>
        </p:txBody>
      </p:sp>
      <p:sp>
        <p:nvSpPr>
          <p:cNvPr id="5" name="Slide Number Placeholder 4"/>
          <p:cNvSpPr>
            <a:spLocks noGrp="1"/>
          </p:cNvSpPr>
          <p:nvPr>
            <p:ph type="sldNum" sz="quarter" idx="19"/>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27213574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23100" y="6217920"/>
            <a:ext cx="1577339" cy="443483"/>
          </a:xfrm>
          <a:prstGeom prst="rect">
            <a:avLst/>
          </a:prstGeom>
        </p:spPr>
      </p:pic>
      <p:sp>
        <p:nvSpPr>
          <p:cNvPr id="8" name="Rectangle 7"/>
          <p:cNvSpPr/>
          <p:nvPr userDrawn="1"/>
        </p:nvSpPr>
        <p:spPr bwMode="hidden">
          <a:xfrm>
            <a:off x="0" y="-2"/>
            <a:ext cx="9144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r>
              <a:rPr lang="en-US" dirty="0" smtClean="0"/>
              <a:t>Month Day, Year</a:t>
            </a:r>
            <a:endParaRPr lang="en-US" dirty="0"/>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hasCustomPrompt="1"/>
          </p:nvPr>
        </p:nvSpPr>
        <p:spPr>
          <a:xfrm>
            <a:off x="458787" y="1373188"/>
            <a:ext cx="5392737"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smtClean="0"/>
              <a:t>Thank You</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hidden">
          <a:xfrm>
            <a:off x="420624" y="6217920"/>
            <a:ext cx="1577339" cy="44348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3993"/>
          <a:stretch/>
        </p:blipFill>
        <p:spPr bwMode="black">
          <a:xfrm>
            <a:off x="5851523" y="-1"/>
            <a:ext cx="3292475" cy="6857998"/>
          </a:xfrm>
          <a:prstGeom prst="rect">
            <a:avLst/>
          </a:prstGeom>
        </p:spPr>
      </p:pic>
    </p:spTree>
    <p:extLst>
      <p:ext uri="{BB962C8B-B14F-4D97-AF65-F5344CB8AC3E}">
        <p14:creationId xmlns:p14="http://schemas.microsoft.com/office/powerpoint/2010/main" val="3697226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1C37D8F-E8A3-499A-87CE-76298736C4E3}"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373188"/>
            <a:ext cx="8229600" cy="796925"/>
          </a:xfrm>
        </p:spPr>
        <p:txBody>
          <a:bodyPr>
            <a:noAutofit/>
          </a:bodyPr>
          <a:lstStyle>
            <a:lvl1pPr>
              <a:defRPr sz="4400" b="0">
                <a:solidFill>
                  <a:schemeClr val="accent1"/>
                </a:solidFill>
              </a:defRPr>
            </a:lvl1pPr>
          </a:lstStyle>
          <a:p>
            <a:r>
              <a:rPr lang="en-US" dirty="0" smtClean="0"/>
              <a:t>Today’s Agenda</a:t>
            </a:r>
            <a:endParaRPr lang="en-US" dirty="0"/>
          </a:p>
        </p:txBody>
      </p:sp>
      <p:sp>
        <p:nvSpPr>
          <p:cNvPr id="9" name="Content Placeholder 8"/>
          <p:cNvSpPr>
            <a:spLocks noGrp="1"/>
          </p:cNvSpPr>
          <p:nvPr>
            <p:ph sz="quarter" idx="12"/>
          </p:nvPr>
        </p:nvSpPr>
        <p:spPr>
          <a:xfrm>
            <a:off x="457200" y="2286000"/>
            <a:ext cx="8229600"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smtClean="0"/>
              <a:t>Click to edit Master text styles</a:t>
            </a:r>
          </a:p>
          <a:p>
            <a:pPr lvl="1"/>
            <a:r>
              <a:rPr lang="en-US" smtClean="0"/>
              <a:t>Second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4" name="Date Placeholder 3"/>
          <p:cNvSpPr>
            <a:spLocks noGrp="1"/>
          </p:cNvSpPr>
          <p:nvPr>
            <p:ph type="dt" sz="half" idx="13"/>
          </p:nvPr>
        </p:nvSpPr>
        <p:spPr/>
        <p:txBody>
          <a:bodyPr/>
          <a:lstStyle/>
          <a:p>
            <a:r>
              <a:rPr lang="en-US" dirty="0" smtClean="0"/>
              <a:t>Month Day, Year</a:t>
            </a: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100783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3"/>
          </a:xfrm>
          <a:prstGeom prst="rect">
            <a:avLst/>
          </a:prstGeom>
        </p:spPr>
      </p:pic>
      <p:sp>
        <p:nvSpPr>
          <p:cNvPr id="8" name="Rectangle 7"/>
          <p:cNvSpPr/>
          <p:nvPr userDrawn="1"/>
        </p:nvSpPr>
        <p:spPr bwMode="hidden">
          <a:xfrm>
            <a:off x="0" y="-2"/>
            <a:ext cx="9144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Placeholder 10"/>
          <p:cNvSpPr>
            <a:spLocks noGrp="1"/>
          </p:cNvSpPr>
          <p:nvPr>
            <p:ph type="body" sz="quarter" idx="12"/>
          </p:nvPr>
        </p:nvSpPr>
        <p:spPr bwMode="blackWhite">
          <a:xfrm>
            <a:off x="458787" y="1373188"/>
            <a:ext cx="5392737"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2pPr>
            <a:lvl3pPr marL="287338" indent="-285750">
              <a:defRPr sz="3600">
                <a:solidFill>
                  <a:schemeClr val="bg1"/>
                </a:solidFill>
              </a:defRPr>
            </a:lvl3pPr>
            <a:lvl4pPr marL="283464" indent="-284163">
              <a:buFont typeface="Calibri" panose="020F0502020204030204" pitchFamily="34" charset="0"/>
              <a:buChar char="-"/>
              <a:defRPr sz="3600">
                <a:solidFill>
                  <a:schemeClr val="bg1"/>
                </a:solidFill>
              </a:defRPr>
            </a:lvl4pPr>
            <a:lvl5pPr marL="283464" indent="-284163">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1"/>
                </a:solidFill>
              </a:defRPr>
            </a:lvl8pPr>
            <a:lvl9pPr marL="287338" indent="-285750">
              <a:defRPr sz="3600">
                <a:solidFill>
                  <a:schemeClr val="bg1"/>
                </a:solidFill>
              </a:defRPr>
            </a:lvl9pPr>
          </a:lstStyle>
          <a:p>
            <a:pPr lvl="0"/>
            <a:r>
              <a:rPr lang="en-US" smtClean="0"/>
              <a:t>Click to edit Master text styles</a:t>
            </a:r>
          </a:p>
        </p:txBody>
      </p:sp>
      <p:sp>
        <p:nvSpPr>
          <p:cNvPr id="2" name="Date Placeholder 1"/>
          <p:cNvSpPr>
            <a:spLocks noGrp="1"/>
          </p:cNvSpPr>
          <p:nvPr>
            <p:ph type="dt" sz="half" idx="13"/>
          </p:nvPr>
        </p:nvSpPr>
        <p:spPr/>
        <p:txBody>
          <a:bodyPr/>
          <a:lstStyle>
            <a:lvl1pPr>
              <a:defRPr>
                <a:solidFill>
                  <a:schemeClr val="bg1"/>
                </a:solidFill>
              </a:defRPr>
            </a:lvl1pPr>
          </a:lstStyle>
          <a:p>
            <a:r>
              <a:rPr lang="en-US" dirty="0" smtClean="0"/>
              <a:t>Month Day, Year</a:t>
            </a:r>
            <a:endParaRPr lang="en-US" dirty="0"/>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5E8BC936-0928-C346-B13E-04BD58031644}" type="slidenum">
              <a:rPr lang="en-US" smtClean="0"/>
              <a:pPr/>
              <a:t>‹#›</a:t>
            </a:fld>
            <a:endParaRPr lang="en-US" dirty="0"/>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63993"/>
          <a:stretch/>
        </p:blipFill>
        <p:spPr bwMode="black">
          <a:xfrm>
            <a:off x="5851523" y="-1"/>
            <a:ext cx="3292475" cy="685799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hidden">
          <a:xfrm>
            <a:off x="423100" y="6217920"/>
            <a:ext cx="1577339" cy="443483"/>
          </a:xfrm>
          <a:prstGeom prst="rect">
            <a:avLst/>
          </a:prstGeom>
        </p:spPr>
      </p:pic>
    </p:spTree>
    <p:extLst>
      <p:ext uri="{BB962C8B-B14F-4D97-AF65-F5344CB8AC3E}">
        <p14:creationId xmlns:p14="http://schemas.microsoft.com/office/powerpoint/2010/main" val="4030418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Alternat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3993"/>
          <a:stretch/>
        </p:blipFill>
        <p:spPr bwMode="black">
          <a:xfrm>
            <a:off x="5851523" y="1"/>
            <a:ext cx="3292475" cy="6857999"/>
          </a:xfrm>
          <a:prstGeom prst="rect">
            <a:avLst/>
          </a:prstGeom>
        </p:spPr>
      </p:pic>
      <p:sp>
        <p:nvSpPr>
          <p:cNvPr id="2" name="Date Placeholder 1"/>
          <p:cNvSpPr>
            <a:spLocks noGrp="1"/>
          </p:cNvSpPr>
          <p:nvPr>
            <p:ph type="dt" sz="half" idx="13"/>
          </p:nvPr>
        </p:nvSpPr>
        <p:spPr/>
        <p:txBody>
          <a:bodyPr/>
          <a:lstStyle>
            <a:lvl1pPr>
              <a:defRPr>
                <a:solidFill>
                  <a:schemeClr val="tx1"/>
                </a:solidFill>
              </a:defRPr>
            </a:lvl1pPr>
          </a:lstStyle>
          <a:p>
            <a:r>
              <a:rPr lang="en-US" dirty="0" smtClean="0"/>
              <a:t>Month Day, Year</a:t>
            </a:r>
            <a:endParaRPr lang="en-US" dirty="0"/>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12" name="Text Placeholder 10"/>
          <p:cNvSpPr>
            <a:spLocks noGrp="1"/>
          </p:cNvSpPr>
          <p:nvPr>
            <p:ph type="body" sz="quarter" idx="12"/>
          </p:nvPr>
        </p:nvSpPr>
        <p:spPr bwMode="blackWhite">
          <a:xfrm>
            <a:off x="458787" y="1373188"/>
            <a:ext cx="5392737"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smtClean="0"/>
              <a:t>Click to edit Master text styles</a:t>
            </a:r>
          </a:p>
        </p:txBody>
      </p:sp>
    </p:spTree>
    <p:extLst>
      <p:ext uri="{BB962C8B-B14F-4D97-AF65-F5344CB8AC3E}">
        <p14:creationId xmlns:p14="http://schemas.microsoft.com/office/powerpoint/2010/main" val="17905439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1" y="0"/>
            <a:ext cx="9143999" cy="6858000"/>
          </a:xfrm>
        </p:spPr>
        <p:txBody>
          <a:bodyPr/>
          <a:lstStyle/>
          <a:p>
            <a:r>
              <a:rPr lang="en-US" smtClean="0"/>
              <a:t>Click icon to add picture</a:t>
            </a:r>
            <a:endParaRPr lang="en-US"/>
          </a:p>
        </p:txBody>
      </p:sp>
      <p:sp>
        <p:nvSpPr>
          <p:cNvPr id="6" name="Text Placeholder 5"/>
          <p:cNvSpPr>
            <a:spLocks noGrp="1"/>
          </p:cNvSpPr>
          <p:nvPr>
            <p:ph type="body" sz="quarter" idx="16"/>
          </p:nvPr>
        </p:nvSpPr>
        <p:spPr>
          <a:xfrm>
            <a:off x="1" y="0"/>
            <a:ext cx="3024187" cy="6858000"/>
          </a:xfrm>
          <a:solidFill>
            <a:schemeClr val="accent1">
              <a:alpha val="63000"/>
            </a:schemeClr>
          </a:solidFill>
        </p:spPr>
        <p:txBody>
          <a:bodyPr lIns="457200" tIns="1280160" rIns="457200" bIns="914400">
            <a:noAutofit/>
          </a:bodyPr>
          <a:lstStyle>
            <a:lvl1pPr marL="0" indent="0">
              <a:tabLst/>
              <a:defRPr sz="2400">
                <a:solidFill>
                  <a:schemeClr val="bg2"/>
                </a:solidFill>
              </a:defRPr>
            </a:lvl1pPr>
            <a:lvl2pPr marL="164592" indent="-164592">
              <a:buFontTx/>
              <a:buNone/>
              <a:defRPr sz="2400">
                <a:solidFill>
                  <a:schemeClr val="bg2"/>
                </a:solidFill>
              </a:defRPr>
            </a:lvl2pPr>
            <a:lvl3pPr marL="164592" indent="-164592">
              <a:buFontTx/>
              <a:buNone/>
              <a:defRPr sz="2400">
                <a:solidFill>
                  <a:schemeClr val="bg2"/>
                </a:solidFill>
              </a:defRPr>
            </a:lvl3pPr>
            <a:lvl4pPr marL="164592" indent="-164592">
              <a:buFontTx/>
              <a:buNone/>
              <a:defRPr sz="2400">
                <a:solidFill>
                  <a:schemeClr val="bg2"/>
                </a:solidFill>
              </a:defRPr>
            </a:lvl4pPr>
            <a:lvl5pPr marL="164592" indent="-164592">
              <a:buFontTx/>
              <a:buNone/>
              <a:defRPr sz="2400">
                <a:solidFill>
                  <a:schemeClr val="bg2"/>
                </a:solidFill>
              </a:defRPr>
            </a:lvl5pPr>
            <a:lvl6pPr marL="164592" indent="-164592">
              <a:buFontTx/>
              <a:buNone/>
              <a:defRPr sz="2400">
                <a:solidFill>
                  <a:schemeClr val="bg2"/>
                </a:solidFill>
              </a:defRPr>
            </a:lvl6pPr>
            <a:lvl7pPr marL="164592" indent="-164592">
              <a:buFontTx/>
              <a:buNone/>
              <a:defRPr sz="2400">
                <a:solidFill>
                  <a:schemeClr val="bg2"/>
                </a:solidFill>
              </a:defRPr>
            </a:lvl7pPr>
            <a:lvl8pPr marL="164592" indent="-164592">
              <a:buFontTx/>
              <a:buNone/>
              <a:defRPr sz="2400">
                <a:solidFill>
                  <a:schemeClr val="bg2"/>
                </a:solidFill>
              </a:defRPr>
            </a:lvl8pPr>
            <a:lvl9pPr marL="164592" indent="-164592">
              <a:buFontTx/>
              <a:buNone/>
              <a:defRPr sz="24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728542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p:txBody>
      </p:sp>
      <p:sp>
        <p:nvSpPr>
          <p:cNvPr id="11" name="Content Placeholder 10"/>
          <p:cNvSpPr>
            <a:spLocks noGrp="1"/>
          </p:cNvSpPr>
          <p:nvPr>
            <p:ph sz="quarter" idx="11"/>
          </p:nvPr>
        </p:nvSpPr>
        <p:spPr>
          <a:xfrm>
            <a:off x="457200" y="3794124"/>
            <a:ext cx="822960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3961882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r>
              <a:rPr lang="en-US" dirty="0"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16845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dirty="0" smtClean="0"/>
              <a:t>Month Day, Year</a:t>
            </a:r>
            <a:endParaRPr lang="en-US" dirty="0"/>
          </a:p>
        </p:txBody>
      </p:sp>
      <p:sp>
        <p:nvSpPr>
          <p:cNvPr id="7" name="Slide Number Placeholder 6"/>
          <p:cNvSpPr>
            <a:spLocks noGrp="1"/>
          </p:cNvSpPr>
          <p:nvPr>
            <p:ph type="sldNum" sz="quarter" idx="11"/>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algn="l"/>
            <a:r>
              <a:rPr lang="en-US" dirty="0" smtClean="0"/>
              <a:t>Month Day, Year</a:t>
            </a:r>
            <a:endParaRPr lang="en-US" dirty="0"/>
          </a:p>
        </p:txBody>
      </p:sp>
      <p:sp>
        <p:nvSpPr>
          <p:cNvPr id="6" name="Slide Number Placeholder 5"/>
          <p:cNvSpPr>
            <a:spLocks noGrp="1"/>
          </p:cNvSpPr>
          <p:nvPr>
            <p:ph type="sldNum" sz="quarter" idx="4"/>
          </p:nvPr>
        </p:nvSpPr>
        <p:spPr>
          <a:xfrm>
            <a:off x="7946231" y="6374288"/>
            <a:ext cx="740568" cy="278924"/>
          </a:xfrm>
          <a:prstGeom prst="rect">
            <a:avLst/>
          </a:prstGeom>
        </p:spPr>
        <p:txBody>
          <a:bodyPr vert="horz" lIns="0" tIns="0" rIns="0" bIns="0" rtlCol="0" anchor="b" anchorCtr="0"/>
          <a:lstStyle>
            <a:lvl1pPr algn="r">
              <a:defRPr sz="850">
                <a:solidFill>
                  <a:schemeClr val="tx1"/>
                </a:solidFill>
              </a:defRPr>
            </a:lvl1p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4" r:id="rId3"/>
    <p:sldLayoutId id="2147483651" r:id="rId4"/>
    <p:sldLayoutId id="2147483675" r:id="rId5"/>
    <p:sldLayoutId id="2147483667" r:id="rId6"/>
    <p:sldLayoutId id="2147483668" r:id="rId7"/>
    <p:sldLayoutId id="2147483670" r:id="rId8"/>
    <p:sldLayoutId id="2147483650" r:id="rId9"/>
    <p:sldLayoutId id="2147483661" r:id="rId10"/>
    <p:sldLayoutId id="2147483662" r:id="rId11"/>
    <p:sldLayoutId id="2147483652" r:id="rId12"/>
    <p:sldLayoutId id="2147483669" r:id="rId13"/>
    <p:sldLayoutId id="2147483674" r:id="rId14"/>
    <p:sldLayoutId id="2147483663" r:id="rId15"/>
    <p:sldLayoutId id="2147483664" r:id="rId16"/>
    <p:sldLayoutId id="2147483653" r:id="rId17"/>
    <p:sldLayoutId id="2147483665" r:id="rId18"/>
    <p:sldLayoutId id="2147483666" r:id="rId19"/>
    <p:sldLayoutId id="2147483671" r:id="rId20"/>
    <p:sldLayoutId id="2147483673" r:id="rId21"/>
    <p:sldLayoutId id="2147483676" r:id="rId22"/>
  </p:sldLayoutIdLst>
  <p:timing>
    <p:tnLst>
      <p:par>
        <p:cTn id="1" dur="indefinite" restart="never" nodeType="tmRoot"/>
      </p:par>
    </p:tnLst>
  </p:timing>
  <p:hf hdr="0" ftr="0"/>
  <p:txStyles>
    <p:titleStyle>
      <a:lvl1pPr algn="l" defTabSz="457200" rtl="0" eaLnBrk="1" latinLnBrk="0" hangingPunct="1">
        <a:spcBef>
          <a:spcPct val="0"/>
        </a:spcBef>
        <a:buNone/>
        <a:defRPr sz="2600" b="1" i="0" kern="1200">
          <a:solidFill>
            <a:schemeClr val="accent1"/>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hhs.gov/ohrp/humansubjects/guidance/45cfr46.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hhs.gov/ohrp/humansubjects/guidance/45cfr46.ht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www.accessdata.fda.gov/scripts/cdrh/cfdocs/cfcfr/CFRSearch.cfm?fr=50.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feinsteininstitute.org/hrpp/submissions"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www.feinsteininstitute.org/professionals/resources-for-investigators/administrative-services/human-research-protection-program/forms/consent-forms-protocols-and-recruitment-materials/" TargetMode="External"/><Relationship Id="rId5" Type="http://schemas.openxmlformats.org/officeDocument/2006/relationships/hyperlink" Target="https://northwellhealth.my.irbmanager.com/" TargetMode="External"/><Relationship Id="rId4" Type="http://schemas.openxmlformats.org/officeDocument/2006/relationships/hyperlink" Target="https://northwell.coi-smart.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hyperlink" Target="http://www.northshorelij.com/irb" TargetMode="External"/><Relationship Id="rId2" Type="http://schemas.openxmlformats.org/officeDocument/2006/relationships/notesSlide" Target="../notesSlides/notesSlide51.xml"/><Relationship Id="rId1" Type="http://schemas.openxmlformats.org/officeDocument/2006/relationships/slideLayout" Target="../slideLayouts/slideLayout22.xml"/><Relationship Id="rId5" Type="http://schemas.openxmlformats.org/officeDocument/2006/relationships/image" Target="../media/image25.wmf"/><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1" algn="ctr">
              <a:buNone/>
            </a:pPr>
            <a:endParaRPr lang="en-US" dirty="0" smtClean="0"/>
          </a:p>
          <a:p>
            <a:pPr lvl="1">
              <a:buNone/>
            </a:pPr>
            <a:r>
              <a:rPr lang="en-US" dirty="0" smtClean="0">
                <a:solidFill>
                  <a:schemeClr val="tx1"/>
                </a:solidFill>
              </a:rPr>
              <a:t>                                    </a:t>
            </a:r>
            <a:r>
              <a:rPr lang="en-US" sz="4400" dirty="0" smtClean="0">
                <a:solidFill>
                  <a:schemeClr val="tx1">
                    <a:lumMod val="50000"/>
                  </a:schemeClr>
                </a:solidFill>
              </a:rPr>
              <a:t>IRB 101</a:t>
            </a:r>
          </a:p>
          <a:p>
            <a:pPr>
              <a:buNone/>
            </a:pPr>
            <a:endParaRPr lang="en-US" dirty="0" smtClean="0">
              <a:solidFill>
                <a:schemeClr val="tx1">
                  <a:lumMod val="50000"/>
                </a:schemeClr>
              </a:solidFill>
            </a:endParaRPr>
          </a:p>
          <a:p>
            <a:pPr>
              <a:buNone/>
            </a:pPr>
            <a:endParaRPr lang="en-US" dirty="0" smtClean="0">
              <a:solidFill>
                <a:schemeClr val="tx1">
                  <a:lumMod val="50000"/>
                </a:schemeClr>
              </a:solidFill>
            </a:endParaRPr>
          </a:p>
          <a:p>
            <a:pPr algn="r" eaLnBrk="0" hangingPunct="0">
              <a:buNone/>
            </a:pPr>
            <a:r>
              <a:rPr lang="en-US" dirty="0">
                <a:solidFill>
                  <a:schemeClr val="tx1">
                    <a:lumMod val="50000"/>
                  </a:schemeClr>
                </a:solidFill>
              </a:rPr>
              <a:t>	</a:t>
            </a:r>
            <a:r>
              <a:rPr lang="en-US" dirty="0" smtClean="0">
                <a:solidFill>
                  <a:schemeClr val="tx1">
                    <a:lumMod val="50000"/>
                  </a:schemeClr>
                </a:solidFill>
              </a:rPr>
              <a:t>					</a:t>
            </a:r>
            <a:r>
              <a:rPr lang="en-US" sz="2200" dirty="0" smtClean="0">
                <a:solidFill>
                  <a:schemeClr val="tx1">
                    <a:lumMod val="50000"/>
                  </a:schemeClr>
                </a:solidFill>
                <a:latin typeface="Times New Roman" pitchFamily="18" charset="0"/>
              </a:rPr>
              <a:t>Hallie Kassan, MS, CIP, Director</a:t>
            </a:r>
          </a:p>
          <a:p>
            <a:pPr algn="r" eaLnBrk="0" hangingPunct="0">
              <a:buNone/>
            </a:pPr>
            <a:r>
              <a:rPr lang="en-US" sz="2200" dirty="0" smtClean="0">
                <a:solidFill>
                  <a:schemeClr val="tx1">
                    <a:lumMod val="50000"/>
                  </a:schemeClr>
                </a:solidFill>
                <a:latin typeface="Times New Roman" pitchFamily="18" charset="0"/>
              </a:rPr>
              <a:t>Office </a:t>
            </a:r>
            <a:r>
              <a:rPr lang="en-US" sz="2200" dirty="0" smtClean="0">
                <a:solidFill>
                  <a:schemeClr val="tx1">
                    <a:lumMod val="50000"/>
                  </a:schemeClr>
                </a:solidFill>
                <a:latin typeface="Times New Roman" pitchFamily="18" charset="0"/>
              </a:rPr>
              <a:t>of the Human Research Protection Program</a:t>
            </a:r>
          </a:p>
          <a:p>
            <a:pPr>
              <a:buNone/>
            </a:pPr>
            <a:endParaRPr lang="en-US" dirty="0" smtClean="0">
              <a:solidFill>
                <a:schemeClr val="tx1"/>
              </a:solidFill>
            </a:endParaRPr>
          </a:p>
        </p:txBody>
      </p:sp>
      <p:sp>
        <p:nvSpPr>
          <p:cNvPr id="6" name="Slide Number Placeholder 5"/>
          <p:cNvSpPr>
            <a:spLocks noGrp="1"/>
          </p:cNvSpPr>
          <p:nvPr>
            <p:ph type="sldNum" sz="quarter" idx="14"/>
          </p:nvPr>
        </p:nvSpPr>
        <p:spPr/>
        <p:txBody>
          <a:bodyPr/>
          <a:lstStyle/>
          <a:p>
            <a:fld id="{5E8BC936-0928-C346-B13E-04BD58031644}" type="slidenum">
              <a:rPr lang="en-US" smtClean="0"/>
              <a:pPr/>
              <a:t>1</a:t>
            </a:fld>
            <a:endParaRPr lang="en-US" dirty="0"/>
          </a:p>
        </p:txBody>
      </p:sp>
      <p:sp>
        <p:nvSpPr>
          <p:cNvPr id="7" name="Title 1"/>
          <p:cNvSpPr>
            <a:spLocks noGrp="1"/>
          </p:cNvSpPr>
          <p:nvPr>
            <p:ph type="title"/>
          </p:nvPr>
        </p:nvSpPr>
        <p:spPr>
          <a:xfrm>
            <a:off x="458788" y="576263"/>
            <a:ext cx="8229600" cy="796925"/>
          </a:xfrm>
        </p:spPr>
        <p:txBody>
          <a:bodyPr/>
          <a:lstStyle/>
          <a:p>
            <a:pPr algn="ctr" eaLnBrk="1" hangingPunct="1"/>
            <a:r>
              <a:rPr lang="en-US" dirty="0" smtClean="0">
                <a:solidFill>
                  <a:schemeClr val="tx1">
                    <a:lumMod val="50000"/>
                  </a:schemeClr>
                </a:solidFill>
                <a:ea typeface="ＭＳ Ｐゴシック" pitchFamily="34" charset="-128"/>
              </a:rPr>
              <a:t>Northwell Health </a:t>
            </a:r>
          </a:p>
        </p:txBody>
      </p:sp>
    </p:spTree>
    <p:extLst>
      <p:ext uri="{BB962C8B-B14F-4D97-AF65-F5344CB8AC3E}">
        <p14:creationId xmlns:p14="http://schemas.microsoft.com/office/powerpoint/2010/main" val="249951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71476"/>
            <a:ext cx="8229600" cy="904874"/>
          </a:xfrm>
        </p:spPr>
        <p:txBody>
          <a:bodyPr/>
          <a:lstStyle/>
          <a:p>
            <a:pPr algn="ctr"/>
            <a:r>
              <a:rPr lang="en-US" dirty="0" smtClean="0">
                <a:solidFill>
                  <a:schemeClr val="tx1">
                    <a:lumMod val="50000"/>
                  </a:schemeClr>
                </a:solidFill>
              </a:rPr>
              <a:t>Nazi Atrocities</a:t>
            </a:r>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10</a:t>
            </a:fld>
            <a:endParaRPr lang="en-US" dirty="0"/>
          </a:p>
        </p:txBody>
      </p:sp>
      <p:sp>
        <p:nvSpPr>
          <p:cNvPr id="6" name="Rectangle 3"/>
          <p:cNvSpPr>
            <a:spLocks noGrp="1"/>
          </p:cNvSpPr>
          <p:nvPr>
            <p:ph sz="quarter" idx="12"/>
          </p:nvPr>
        </p:nvSpPr>
        <p:spPr>
          <a:xfrm>
            <a:off x="457200" y="1609726"/>
            <a:ext cx="3533775" cy="3429000"/>
          </a:xfrm>
        </p:spPr>
        <p:txBody>
          <a:bodyPr/>
          <a:lstStyle/>
          <a:p>
            <a:pPr>
              <a:buClr>
                <a:schemeClr val="tx1"/>
              </a:buClr>
              <a:buFont typeface="Arial" pitchFamily="34" charset="0"/>
              <a:buChar char="•"/>
            </a:pPr>
            <a:r>
              <a:rPr lang="en-US" sz="2400" dirty="0" smtClean="0">
                <a:solidFill>
                  <a:schemeClr val="tx1">
                    <a:lumMod val="50000"/>
                  </a:schemeClr>
                </a:solidFill>
              </a:rPr>
              <a:t>Human Experimentation in Concentration Camps</a:t>
            </a:r>
          </a:p>
          <a:p>
            <a:pPr>
              <a:buClr>
                <a:schemeClr val="tx1"/>
              </a:buClr>
              <a:buFont typeface="Arial" pitchFamily="34" charset="0"/>
              <a:buChar char="•"/>
            </a:pPr>
            <a:r>
              <a:rPr lang="en-US" sz="2400" dirty="0" smtClean="0">
                <a:solidFill>
                  <a:schemeClr val="tx1">
                    <a:lumMod val="50000"/>
                  </a:schemeClr>
                </a:solidFill>
              </a:rPr>
              <a:t>Freezing Experiments</a:t>
            </a:r>
          </a:p>
          <a:p>
            <a:pPr>
              <a:buClr>
                <a:schemeClr val="tx1"/>
              </a:buClr>
              <a:buFont typeface="Arial" pitchFamily="34" charset="0"/>
              <a:buChar char="•"/>
            </a:pPr>
            <a:r>
              <a:rPr lang="en-US" sz="2400" dirty="0" smtClean="0">
                <a:solidFill>
                  <a:schemeClr val="tx1">
                    <a:lumMod val="50000"/>
                  </a:schemeClr>
                </a:solidFill>
              </a:rPr>
              <a:t>Typhus Infections</a:t>
            </a:r>
          </a:p>
          <a:p>
            <a:pPr>
              <a:buClr>
                <a:schemeClr val="tx1"/>
              </a:buClr>
              <a:buFont typeface="Arial" pitchFamily="34" charset="0"/>
              <a:buChar char="•"/>
            </a:pPr>
            <a:r>
              <a:rPr lang="en-US" sz="2400" dirty="0" smtClean="0">
                <a:solidFill>
                  <a:schemeClr val="tx1">
                    <a:lumMod val="50000"/>
                  </a:schemeClr>
                </a:solidFill>
              </a:rPr>
              <a:t>Twin Experiments</a:t>
            </a:r>
          </a:p>
          <a:p>
            <a:pPr lvl="1"/>
            <a:endParaRPr lang="en-US" sz="2400" b="1" dirty="0" smtClean="0"/>
          </a:p>
        </p:txBody>
      </p:sp>
      <p:pic>
        <p:nvPicPr>
          <p:cNvPr id="7" name="Picture 4" descr="Nuremberg15"/>
          <p:cNvPicPr>
            <a:picLocks noChangeAspect="1" noChangeArrowheads="1"/>
          </p:cNvPicPr>
          <p:nvPr/>
        </p:nvPicPr>
        <p:blipFill>
          <a:blip r:embed="rId2" cstate="print">
            <a:lum contrast="20000"/>
          </a:blip>
          <a:srcRect l="2628"/>
          <a:stretch>
            <a:fillRect/>
          </a:stretch>
        </p:blipFill>
        <p:spPr>
          <a:xfrm>
            <a:off x="5084763" y="1609726"/>
            <a:ext cx="3143250" cy="4278312"/>
          </a:xfrm>
          <a:prstGeom prst="rect">
            <a:avLst/>
          </a:prstGeom>
          <a:ln w="19050">
            <a:solidFill>
              <a:srgbClr val="FF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90526"/>
            <a:ext cx="8229600" cy="895349"/>
          </a:xfrm>
        </p:spPr>
        <p:txBody>
          <a:bodyPr/>
          <a:lstStyle/>
          <a:p>
            <a:pPr algn="ctr"/>
            <a:r>
              <a:rPr lang="en-US" dirty="0" smtClean="0">
                <a:solidFill>
                  <a:schemeClr val="tx1">
                    <a:lumMod val="50000"/>
                  </a:schemeClr>
                </a:solidFill>
              </a:rPr>
              <a:t>Nuremberg Trial</a:t>
            </a:r>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11</a:t>
            </a:fld>
            <a:endParaRPr lang="en-US" dirty="0"/>
          </a:p>
        </p:txBody>
      </p:sp>
      <p:pic>
        <p:nvPicPr>
          <p:cNvPr id="6" name="Picture 3" descr="Nuremberg1"/>
          <p:cNvPicPr>
            <a:picLocks noGrp="1" noChangeAspect="1" noChangeArrowheads="1"/>
          </p:cNvPicPr>
          <p:nvPr>
            <p:ph sz="quarter" idx="12"/>
          </p:nvPr>
        </p:nvPicPr>
        <p:blipFill>
          <a:blip r:embed="rId2" cstate="print"/>
          <a:srcRect/>
          <a:stretch>
            <a:fillRect/>
          </a:stretch>
        </p:blipFill>
        <p:spPr>
          <a:xfrm>
            <a:off x="1623759" y="1709736"/>
            <a:ext cx="2881566" cy="2557463"/>
          </a:xfrm>
          <a:ln w="19050">
            <a:solidFill>
              <a:srgbClr val="FF0000"/>
            </a:solidFill>
          </a:ln>
        </p:spPr>
      </p:pic>
      <p:sp>
        <p:nvSpPr>
          <p:cNvPr id="7" name="Rectangle 6"/>
          <p:cNvSpPr/>
          <p:nvPr/>
        </p:nvSpPr>
        <p:spPr>
          <a:xfrm>
            <a:off x="4895850" y="1490663"/>
            <a:ext cx="2400300" cy="3167021"/>
          </a:xfrm>
          <a:prstGeom prst="rect">
            <a:avLst/>
          </a:prstGeom>
        </p:spPr>
        <p:txBody>
          <a:bodyPr wrap="square">
            <a:spAutoFit/>
          </a:bodyPr>
          <a:lstStyle/>
          <a:p>
            <a:pPr>
              <a:lnSpc>
                <a:spcPct val="90000"/>
              </a:lnSpc>
              <a:spcBef>
                <a:spcPct val="30000"/>
              </a:spcBef>
              <a:buClr>
                <a:schemeClr val="tx1"/>
              </a:buClr>
              <a:buFontTx/>
              <a:buChar char="•"/>
            </a:pPr>
            <a:r>
              <a:rPr lang="en-US" dirty="0" smtClean="0"/>
              <a:t>In 1946-47, the Nuremberg Military Tribunal uncovered the atrocities of Nazi human research. </a:t>
            </a:r>
          </a:p>
          <a:p>
            <a:pPr>
              <a:lnSpc>
                <a:spcPct val="90000"/>
              </a:lnSpc>
              <a:spcBef>
                <a:spcPct val="30000"/>
              </a:spcBef>
              <a:buClr>
                <a:schemeClr val="tx1"/>
              </a:buClr>
              <a:buFontTx/>
              <a:buChar char="•"/>
            </a:pPr>
            <a:r>
              <a:rPr lang="en-US" dirty="0" smtClean="0"/>
              <a:t>Nazis who conducted these experiments on prisoners in Concentration Camps, were tried for </a:t>
            </a:r>
            <a:r>
              <a:rPr lang="en-US" i="1" dirty="0" smtClean="0"/>
              <a:t>War Crimes</a:t>
            </a:r>
            <a:r>
              <a:rPr lang="en-US" dirty="0" smtClean="0"/>
              <a:t> and </a:t>
            </a:r>
            <a:r>
              <a:rPr lang="en-US" i="1" dirty="0" smtClean="0"/>
              <a:t>Crimes Against Humanity.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419100"/>
            <a:ext cx="8229600" cy="885825"/>
          </a:xfrm>
        </p:spPr>
        <p:txBody>
          <a:bodyPr/>
          <a:lstStyle/>
          <a:p>
            <a:pPr algn="ctr"/>
            <a:r>
              <a:rPr lang="en-US" dirty="0" smtClean="0">
                <a:solidFill>
                  <a:schemeClr val="tx1">
                    <a:lumMod val="50000"/>
                  </a:schemeClr>
                </a:solidFill>
              </a:rPr>
              <a:t>Nuremberg Code</a:t>
            </a:r>
            <a:endParaRPr lang="en-US" dirty="0">
              <a:solidFill>
                <a:schemeClr val="tx1">
                  <a:lumMod val="50000"/>
                </a:schemeClr>
              </a:solidFill>
            </a:endParaRPr>
          </a:p>
        </p:txBody>
      </p:sp>
      <p:sp>
        <p:nvSpPr>
          <p:cNvPr id="3" name="Content Placeholder 2"/>
          <p:cNvSpPr>
            <a:spLocks noGrp="1"/>
          </p:cNvSpPr>
          <p:nvPr>
            <p:ph sz="quarter" idx="12"/>
          </p:nvPr>
        </p:nvSpPr>
        <p:spPr>
          <a:xfrm>
            <a:off x="457200" y="1552576"/>
            <a:ext cx="3009900" cy="4000500"/>
          </a:xfrm>
        </p:spPr>
        <p:txBody>
          <a:bodyPr/>
          <a:lstStyle/>
          <a:p>
            <a:pPr>
              <a:lnSpc>
                <a:spcPct val="90000"/>
              </a:lnSpc>
              <a:buClr>
                <a:schemeClr val="tx1"/>
              </a:buClr>
              <a:buSzPct val="90000"/>
              <a:buFontTx/>
              <a:buChar char="•"/>
            </a:pPr>
            <a:r>
              <a:rPr lang="en-US" dirty="0" smtClean="0">
                <a:solidFill>
                  <a:schemeClr val="tx1">
                    <a:lumMod val="50000"/>
                  </a:schemeClr>
                </a:solidFill>
              </a:rPr>
              <a:t>Voluntary consent</a:t>
            </a:r>
          </a:p>
          <a:p>
            <a:pPr>
              <a:lnSpc>
                <a:spcPct val="90000"/>
              </a:lnSpc>
              <a:buClr>
                <a:schemeClr val="tx1"/>
              </a:buClr>
              <a:buSzPct val="90000"/>
              <a:buFontTx/>
              <a:buChar char="•"/>
            </a:pPr>
            <a:r>
              <a:rPr lang="en-US" dirty="0" smtClean="0">
                <a:solidFill>
                  <a:schemeClr val="tx1">
                    <a:lumMod val="50000"/>
                  </a:schemeClr>
                </a:solidFill>
              </a:rPr>
              <a:t>Sound study rationale – sound scientific basis, and for good of society</a:t>
            </a:r>
          </a:p>
          <a:p>
            <a:pPr>
              <a:lnSpc>
                <a:spcPct val="90000"/>
              </a:lnSpc>
              <a:buClr>
                <a:schemeClr val="tx1"/>
              </a:buClr>
              <a:buSzPct val="90000"/>
              <a:buFontTx/>
              <a:buChar char="•"/>
            </a:pPr>
            <a:r>
              <a:rPr lang="en-US" dirty="0" smtClean="0">
                <a:solidFill>
                  <a:schemeClr val="tx1">
                    <a:lumMod val="50000"/>
                  </a:schemeClr>
                </a:solidFill>
              </a:rPr>
              <a:t>Risk/Benefit – avoid suffering</a:t>
            </a:r>
          </a:p>
          <a:p>
            <a:pPr>
              <a:lnSpc>
                <a:spcPct val="90000"/>
              </a:lnSpc>
              <a:buClr>
                <a:schemeClr val="tx1"/>
              </a:buClr>
              <a:buSzPct val="90000"/>
              <a:buFontTx/>
              <a:buChar char="•"/>
            </a:pPr>
            <a:r>
              <a:rPr lang="en-US" dirty="0" smtClean="0">
                <a:solidFill>
                  <a:schemeClr val="tx1">
                    <a:lumMod val="50000"/>
                  </a:schemeClr>
                </a:solidFill>
              </a:rPr>
              <a:t>Protect human subjects</a:t>
            </a:r>
            <a:endParaRPr lang="en-US" dirty="0" smtClean="0">
              <a:solidFill>
                <a:schemeClr val="tx1">
                  <a:lumMod val="50000"/>
                </a:schemeClr>
              </a:solidFill>
              <a:latin typeface="Arial" pitchFamily="34" charset="0"/>
            </a:endParaRP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12</a:t>
            </a:fld>
            <a:endParaRPr lang="en-US" dirty="0"/>
          </a:p>
        </p:txBody>
      </p:sp>
      <p:pic>
        <p:nvPicPr>
          <p:cNvPr id="6" name="Picture 4" descr="Nuremberg2"/>
          <p:cNvPicPr>
            <a:picLocks noChangeAspect="1" noChangeArrowheads="1"/>
          </p:cNvPicPr>
          <p:nvPr/>
        </p:nvPicPr>
        <p:blipFill>
          <a:blip r:embed="rId3" cstate="print"/>
          <a:srcRect/>
          <a:stretch>
            <a:fillRect/>
          </a:stretch>
        </p:blipFill>
        <p:spPr>
          <a:xfrm>
            <a:off x="4397375" y="1552576"/>
            <a:ext cx="3675063" cy="2406650"/>
          </a:xfrm>
          <a:prstGeom prst="rect">
            <a:avLst/>
          </a:prstGeom>
          <a:ln w="19050">
            <a:solidFill>
              <a:srgbClr val="FF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42900"/>
            <a:ext cx="8229600" cy="942975"/>
          </a:xfrm>
        </p:spPr>
        <p:txBody>
          <a:bodyPr/>
          <a:lstStyle/>
          <a:p>
            <a:pPr algn="ctr"/>
            <a:r>
              <a:rPr lang="en-US" dirty="0" smtClean="0">
                <a:solidFill>
                  <a:schemeClr val="tx1">
                    <a:lumMod val="50000"/>
                  </a:schemeClr>
                </a:solidFill>
              </a:rPr>
              <a:t>Nuremberg Code</a:t>
            </a:r>
            <a:endParaRPr lang="en-US" dirty="0">
              <a:solidFill>
                <a:schemeClr val="tx1">
                  <a:lumMod val="50000"/>
                </a:schemeClr>
              </a:solidFill>
            </a:endParaRPr>
          </a:p>
        </p:txBody>
      </p:sp>
      <p:sp>
        <p:nvSpPr>
          <p:cNvPr id="3" name="Content Placeholder 2"/>
          <p:cNvSpPr>
            <a:spLocks noGrp="1"/>
          </p:cNvSpPr>
          <p:nvPr>
            <p:ph sz="quarter" idx="12"/>
          </p:nvPr>
        </p:nvSpPr>
        <p:spPr>
          <a:xfrm>
            <a:off x="457200" y="1571625"/>
            <a:ext cx="8229600" cy="4371975"/>
          </a:xfrm>
        </p:spPr>
        <p:txBody>
          <a:bodyPr/>
          <a:lstStyle/>
          <a:p>
            <a:pPr>
              <a:spcBef>
                <a:spcPct val="25000"/>
              </a:spcBef>
              <a:buClr>
                <a:schemeClr val="tx1"/>
              </a:buClr>
              <a:buSzPct val="150000"/>
              <a:buFontTx/>
              <a:buChar char="•"/>
            </a:pPr>
            <a:r>
              <a:rPr lang="en-US" dirty="0" smtClean="0">
                <a:solidFill>
                  <a:schemeClr val="tx1">
                    <a:lumMod val="50000"/>
                  </a:schemeClr>
                </a:solidFill>
              </a:rPr>
              <a:t>Generally held as the first international ethical code for the protection of human research subjects.</a:t>
            </a:r>
          </a:p>
          <a:p>
            <a:pPr>
              <a:spcBef>
                <a:spcPct val="25000"/>
              </a:spcBef>
              <a:buClr>
                <a:schemeClr val="tx1"/>
              </a:buClr>
              <a:buSzPct val="150000"/>
              <a:buFontTx/>
              <a:buChar char="•"/>
            </a:pPr>
            <a:r>
              <a:rPr lang="en-US" dirty="0" smtClean="0">
                <a:solidFill>
                  <a:schemeClr val="tx1">
                    <a:lumMod val="50000"/>
                  </a:schemeClr>
                </a:solidFill>
              </a:rPr>
              <a:t> Not widely distributed or followed throughout the world.</a:t>
            </a:r>
          </a:p>
          <a:p>
            <a:pPr>
              <a:spcBef>
                <a:spcPct val="25000"/>
              </a:spcBef>
              <a:buClr>
                <a:schemeClr val="tx1"/>
              </a:buClr>
              <a:buSzPct val="150000"/>
              <a:buFontTx/>
              <a:buChar char="•"/>
            </a:pPr>
            <a:r>
              <a:rPr lang="en-US" i="1" dirty="0" smtClean="0">
                <a:solidFill>
                  <a:schemeClr val="tx1">
                    <a:lumMod val="50000"/>
                  </a:schemeClr>
                </a:solidFill>
              </a:rPr>
              <a:t>The Nuremberg Code</a:t>
            </a:r>
            <a:r>
              <a:rPr lang="en-US" dirty="0" smtClean="0">
                <a:solidFill>
                  <a:schemeClr val="tx1">
                    <a:lumMod val="50000"/>
                  </a:schemeClr>
                </a:solidFill>
              </a:rPr>
              <a:t> was believed to apply to the Nazi doctors, not to other researchers.</a:t>
            </a:r>
          </a:p>
          <a:p>
            <a:pPr>
              <a:spcBef>
                <a:spcPct val="25000"/>
              </a:spcBef>
              <a:buClr>
                <a:schemeClr val="tx1"/>
              </a:buClr>
              <a:buSzPct val="150000"/>
              <a:buFontTx/>
              <a:buChar char="•"/>
            </a:pPr>
            <a:r>
              <a:rPr lang="en-US" dirty="0" smtClean="0">
                <a:solidFill>
                  <a:schemeClr val="tx1">
                    <a:lumMod val="50000"/>
                  </a:schemeClr>
                </a:solidFill>
              </a:rPr>
              <a:t> Abuses of human subjects continued to occur in the 1940’s-1960’s.</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61950"/>
            <a:ext cx="8229600" cy="1085849"/>
          </a:xfrm>
        </p:spPr>
        <p:txBody>
          <a:bodyPr/>
          <a:lstStyle/>
          <a:p>
            <a:pPr algn="ctr"/>
            <a:r>
              <a:rPr kumimoji="1" lang="en-US" sz="3000" b="1" dirty="0" smtClean="0">
                <a:solidFill>
                  <a:schemeClr val="tx2"/>
                </a:solidFill>
                <a:latin typeface="Times New Roman" pitchFamily="18" charset="0"/>
              </a:rPr>
              <a:t>U.S. Public Health Service Study of </a:t>
            </a:r>
            <a:br>
              <a:rPr kumimoji="1" lang="en-US" sz="3000" b="1" dirty="0" smtClean="0">
                <a:solidFill>
                  <a:schemeClr val="tx2"/>
                </a:solidFill>
                <a:latin typeface="Times New Roman" pitchFamily="18" charset="0"/>
              </a:rPr>
            </a:br>
            <a:r>
              <a:rPr kumimoji="1" lang="en-US" sz="3000" b="1" dirty="0" smtClean="0">
                <a:solidFill>
                  <a:schemeClr val="tx2"/>
                </a:solidFill>
                <a:latin typeface="Times New Roman" pitchFamily="18" charset="0"/>
              </a:rPr>
              <a:t>Untreated Syphilis at Tuskegee 1932-1972</a:t>
            </a:r>
            <a:br>
              <a:rPr kumimoji="1" lang="en-US" sz="3000" b="1" dirty="0" smtClean="0">
                <a:solidFill>
                  <a:schemeClr val="tx2"/>
                </a:solidFill>
                <a:latin typeface="Times New Roman" pitchFamily="18" charset="0"/>
              </a:rPr>
            </a:br>
            <a:endParaRPr lang="en-US" sz="3000" dirty="0"/>
          </a:p>
        </p:txBody>
      </p:sp>
      <p:sp>
        <p:nvSpPr>
          <p:cNvPr id="3" name="Content Placeholder 2"/>
          <p:cNvSpPr>
            <a:spLocks noGrp="1"/>
          </p:cNvSpPr>
          <p:nvPr>
            <p:ph sz="quarter" idx="12"/>
          </p:nvPr>
        </p:nvSpPr>
        <p:spPr>
          <a:xfrm>
            <a:off x="4819651" y="1666876"/>
            <a:ext cx="4048124" cy="4181473"/>
          </a:xfrm>
        </p:spPr>
        <p:txBody>
          <a:bodyPr/>
          <a:lstStyle/>
          <a:p>
            <a:pPr eaLnBrk="0" hangingPunct="0">
              <a:lnSpc>
                <a:spcPct val="90000"/>
              </a:lnSpc>
              <a:spcBef>
                <a:spcPct val="20000"/>
              </a:spcBef>
              <a:buClr>
                <a:schemeClr val="tx1"/>
              </a:buClr>
              <a:buSzPct val="90000"/>
              <a:buFontTx/>
              <a:buChar char="•"/>
            </a:pPr>
            <a:r>
              <a:rPr lang="en-US" sz="2000" dirty="0" smtClean="0">
                <a:solidFill>
                  <a:schemeClr val="tx1">
                    <a:lumMod val="50000"/>
                  </a:schemeClr>
                </a:solidFill>
                <a:latin typeface="Calibri" pitchFamily="34" charset="0"/>
              </a:rPr>
              <a:t>Subjects were 600 Black men</a:t>
            </a:r>
          </a:p>
          <a:p>
            <a:pPr eaLnBrk="0" hangingPunct="0">
              <a:lnSpc>
                <a:spcPct val="90000"/>
              </a:lnSpc>
              <a:spcBef>
                <a:spcPct val="20000"/>
              </a:spcBef>
              <a:buClr>
                <a:schemeClr val="tx1"/>
              </a:buClr>
              <a:buSzPct val="90000"/>
              <a:buFontTx/>
              <a:buChar char="•"/>
            </a:pPr>
            <a:r>
              <a:rPr lang="en-US" sz="2000" dirty="0" smtClean="0">
                <a:solidFill>
                  <a:schemeClr val="tx1">
                    <a:lumMod val="50000"/>
                  </a:schemeClr>
                </a:solidFill>
                <a:latin typeface="Calibri" pitchFamily="34" charset="0"/>
              </a:rPr>
              <a:t>Promised free transportation to and from hospitals, free hot lunches, free medical care for diseases other than syphilis, and free burial after autopsies were performed.</a:t>
            </a:r>
          </a:p>
          <a:p>
            <a:pPr eaLnBrk="0" hangingPunct="0">
              <a:lnSpc>
                <a:spcPct val="90000"/>
              </a:lnSpc>
              <a:spcBef>
                <a:spcPct val="20000"/>
              </a:spcBef>
              <a:buClr>
                <a:schemeClr val="tx1"/>
              </a:buClr>
              <a:buSzPct val="90000"/>
              <a:buFontTx/>
              <a:buChar char="•"/>
            </a:pPr>
            <a:r>
              <a:rPr lang="en-US" sz="2000" dirty="0" smtClean="0">
                <a:solidFill>
                  <a:schemeClr val="tx1">
                    <a:lumMod val="50000"/>
                  </a:schemeClr>
                </a:solidFill>
                <a:latin typeface="Calibri" pitchFamily="34" charset="0"/>
              </a:rPr>
              <a:t>Never informed that they were research subjects, or that treatment for their syphilis could have been provided.</a:t>
            </a:r>
          </a:p>
          <a:p>
            <a:pPr eaLnBrk="0" hangingPunct="0">
              <a:lnSpc>
                <a:spcPct val="90000"/>
              </a:lnSpc>
              <a:spcBef>
                <a:spcPct val="20000"/>
              </a:spcBef>
              <a:buClr>
                <a:schemeClr val="tx1"/>
              </a:buClr>
              <a:buSzPct val="90000"/>
              <a:buFontTx/>
              <a:buChar char="•"/>
            </a:pPr>
            <a:r>
              <a:rPr lang="en-US" sz="2000" dirty="0" smtClean="0">
                <a:solidFill>
                  <a:schemeClr val="tx1">
                    <a:lumMod val="50000"/>
                  </a:schemeClr>
                </a:solidFill>
                <a:latin typeface="Calibri" pitchFamily="34" charset="0"/>
              </a:rPr>
              <a:t>Told they had “bad blood”, and required periodic medical examinations, including spinal taps.</a:t>
            </a:r>
          </a:p>
          <a:p>
            <a:endParaRPr lang="en-US" sz="2000"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14</a:t>
            </a:fld>
            <a:endParaRPr lang="en-US" dirty="0"/>
          </a:p>
        </p:txBody>
      </p:sp>
      <p:pic>
        <p:nvPicPr>
          <p:cNvPr id="6" name="Picture 2" descr="lumbar puncture"/>
          <p:cNvPicPr>
            <a:picLocks noChangeAspect="1" noChangeArrowheads="1"/>
          </p:cNvPicPr>
          <p:nvPr/>
        </p:nvPicPr>
        <p:blipFill>
          <a:blip r:embed="rId3" cstate="print">
            <a:lum bright="8000" contrast="4000"/>
          </a:blip>
          <a:srcRect/>
          <a:stretch>
            <a:fillRect/>
          </a:stretch>
        </p:blipFill>
        <p:spPr bwMode="auto">
          <a:xfrm>
            <a:off x="695325" y="1666876"/>
            <a:ext cx="3914776" cy="3748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3376"/>
            <a:ext cx="8229600" cy="904874"/>
          </a:xfrm>
        </p:spPr>
        <p:txBody>
          <a:bodyPr/>
          <a:lstStyle/>
          <a:p>
            <a:pPr algn="ctr"/>
            <a:r>
              <a:rPr lang="en-US" dirty="0" smtClean="0">
                <a:solidFill>
                  <a:schemeClr val="tx1">
                    <a:lumMod val="50000"/>
                  </a:schemeClr>
                </a:solidFill>
              </a:rPr>
              <a:t>Tuskegee Syphilis Experiment</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28750"/>
            <a:ext cx="8229600" cy="4514850"/>
          </a:xfrm>
        </p:spPr>
        <p:txBody>
          <a:bodyPr/>
          <a:lstStyle/>
          <a:p>
            <a:pPr>
              <a:buFont typeface="Arial" pitchFamily="34" charset="0"/>
              <a:buChar char="•"/>
            </a:pPr>
            <a:endParaRPr lang="en-US" dirty="0" smtClean="0"/>
          </a:p>
          <a:p>
            <a:pPr>
              <a:buFont typeface="Arial" pitchFamily="34" charset="0"/>
              <a:buChar char="•"/>
            </a:pPr>
            <a:r>
              <a:rPr lang="en-US" dirty="0" smtClean="0">
                <a:solidFill>
                  <a:schemeClr val="tx1">
                    <a:lumMod val="50000"/>
                  </a:schemeClr>
                </a:solidFill>
              </a:rPr>
              <a:t>Subjects were not offered information regarding the available treatment, and were actively prevented from seeking it elsewhere.</a:t>
            </a:r>
          </a:p>
          <a:p>
            <a:pPr>
              <a:buNone/>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Some subjects died of the disease, passed it on to wives, or passed congenital syphilis to children.</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3376"/>
            <a:ext cx="8229600" cy="942974"/>
          </a:xfrm>
        </p:spPr>
        <p:txBody>
          <a:bodyPr/>
          <a:lstStyle/>
          <a:p>
            <a:pPr algn="ctr"/>
            <a:r>
              <a:rPr lang="en-US" sz="3400" dirty="0" smtClean="0">
                <a:solidFill>
                  <a:schemeClr val="tx1">
                    <a:lumMod val="50000"/>
                  </a:schemeClr>
                </a:solidFill>
              </a:rPr>
              <a:t>Study of Untreated Syphilis in Negro Males</a:t>
            </a:r>
            <a:endParaRPr lang="en-US" sz="3400" dirty="0">
              <a:solidFill>
                <a:schemeClr val="tx1">
                  <a:lumMod val="50000"/>
                </a:schemeClr>
              </a:solidFill>
            </a:endParaRPr>
          </a:p>
        </p:txBody>
      </p:sp>
      <p:sp>
        <p:nvSpPr>
          <p:cNvPr id="3" name="Content Placeholder 2"/>
          <p:cNvSpPr>
            <a:spLocks noGrp="1"/>
          </p:cNvSpPr>
          <p:nvPr>
            <p:ph sz="quarter" idx="12"/>
          </p:nvPr>
        </p:nvSpPr>
        <p:spPr>
          <a:xfrm>
            <a:off x="457200" y="1447800"/>
            <a:ext cx="8229600" cy="4495800"/>
          </a:xfrm>
        </p:spPr>
        <p:txBody>
          <a:bodyPr/>
          <a:lstStyle/>
          <a:p>
            <a:pPr lvl="1"/>
            <a:r>
              <a:rPr lang="en-US" sz="1800" dirty="0" smtClean="0">
                <a:solidFill>
                  <a:schemeClr val="tx1"/>
                </a:solidFill>
              </a:rPr>
              <a:t>Resulted in passage of the National Research Act (1974)</a:t>
            </a:r>
          </a:p>
        </p:txBody>
      </p:sp>
      <p:sp>
        <p:nvSpPr>
          <p:cNvPr id="5" name="Slide Number Placeholder 4"/>
          <p:cNvSpPr>
            <a:spLocks noGrp="1"/>
          </p:cNvSpPr>
          <p:nvPr>
            <p:ph type="sldNum" sz="quarter" idx="14"/>
          </p:nvPr>
        </p:nvSpPr>
        <p:spPr/>
        <p:txBody>
          <a:bodyPr/>
          <a:lstStyle/>
          <a:p>
            <a:fld id="{5E8BC936-0928-C346-B13E-04BD58031644}" type="slidenum">
              <a:rPr lang="en-US" smtClean="0"/>
              <a:pPr/>
              <a:t>16</a:t>
            </a:fld>
            <a:endParaRPr lang="en-US" dirty="0"/>
          </a:p>
        </p:txBody>
      </p:sp>
      <p:pic>
        <p:nvPicPr>
          <p:cNvPr id="6" name="Picture 7" descr="Tuskpx1"/>
          <p:cNvPicPr>
            <a:picLocks noChangeAspect="1" noChangeArrowheads="1"/>
          </p:cNvPicPr>
          <p:nvPr/>
        </p:nvPicPr>
        <p:blipFill>
          <a:blip r:embed="rId3" cstate="print"/>
          <a:srcRect/>
          <a:stretch>
            <a:fillRect/>
          </a:stretch>
        </p:blipFill>
        <p:spPr bwMode="auto">
          <a:xfrm>
            <a:off x="1171575" y="2009774"/>
            <a:ext cx="1230313" cy="1819275"/>
          </a:xfrm>
          <a:prstGeom prst="rect">
            <a:avLst/>
          </a:prstGeom>
          <a:noFill/>
          <a:ln w="9525">
            <a:noFill/>
            <a:miter lim="800000"/>
            <a:headEnd/>
            <a:tailEnd/>
          </a:ln>
        </p:spPr>
      </p:pic>
      <p:sp>
        <p:nvSpPr>
          <p:cNvPr id="7" name="Rectangle 6"/>
          <p:cNvSpPr/>
          <p:nvPr/>
        </p:nvSpPr>
        <p:spPr>
          <a:xfrm>
            <a:off x="2698457" y="2009774"/>
            <a:ext cx="4124325" cy="923330"/>
          </a:xfrm>
          <a:prstGeom prst="rect">
            <a:avLst/>
          </a:prstGeom>
        </p:spPr>
        <p:txBody>
          <a:bodyPr wrap="square">
            <a:spAutoFit/>
          </a:bodyPr>
          <a:lstStyle/>
          <a:p>
            <a:r>
              <a:rPr lang="en-US" dirty="0" smtClean="0">
                <a:latin typeface="Times New Roman" pitchFamily="18" charset="0"/>
              </a:rPr>
              <a:t>- </a:t>
            </a:r>
            <a:r>
              <a:rPr lang="en-US" dirty="0" smtClean="0">
                <a:latin typeface="Calibri" pitchFamily="34" charset="0"/>
              </a:rPr>
              <a:t>Established the National     Commission for the Protection of Human Subjects of Biomedical and Behavioral Research</a:t>
            </a:r>
            <a:endParaRPr lang="en-US" dirty="0">
              <a:latin typeface="Calibri" pitchFamily="34" charset="0"/>
            </a:endParaRPr>
          </a:p>
        </p:txBody>
      </p:sp>
      <p:sp>
        <p:nvSpPr>
          <p:cNvPr id="8" name="Rectangle 7"/>
          <p:cNvSpPr/>
          <p:nvPr/>
        </p:nvSpPr>
        <p:spPr>
          <a:xfrm>
            <a:off x="838200" y="4410074"/>
            <a:ext cx="4572000" cy="701731"/>
          </a:xfrm>
          <a:prstGeom prst="rect">
            <a:avLst/>
          </a:prstGeom>
        </p:spPr>
        <p:txBody>
          <a:bodyPr wrap="square">
            <a:spAutoFit/>
          </a:bodyPr>
          <a:lstStyle/>
          <a:p>
            <a:pPr>
              <a:spcBef>
                <a:spcPct val="20000"/>
              </a:spcBef>
              <a:buFontTx/>
              <a:buChar char="•"/>
            </a:pPr>
            <a:r>
              <a:rPr lang="en-US" dirty="0" smtClean="0">
                <a:latin typeface="Calibri" pitchFamily="34" charset="0"/>
              </a:rPr>
              <a:t>Belmont Report (ethical principles)</a:t>
            </a:r>
          </a:p>
          <a:p>
            <a:pPr>
              <a:spcBef>
                <a:spcPct val="20000"/>
              </a:spcBef>
              <a:buFontTx/>
              <a:buChar char="•"/>
            </a:pPr>
            <a:r>
              <a:rPr lang="en-US" dirty="0" smtClean="0">
                <a:latin typeface="Calibri" pitchFamily="34" charset="0"/>
              </a:rPr>
              <a:t>DHHS &amp; FDA Regulations</a:t>
            </a:r>
            <a:endParaRPr lang="en-US" dirty="0">
              <a:latin typeface="Calibri" pitchFamily="34" charset="0"/>
            </a:endParaRPr>
          </a:p>
        </p:txBody>
      </p:sp>
      <p:sp>
        <p:nvSpPr>
          <p:cNvPr id="9" name="Rectangle 3"/>
          <p:cNvSpPr txBox="1">
            <a:spLocks/>
          </p:cNvSpPr>
          <p:nvPr/>
        </p:nvSpPr>
        <p:spPr>
          <a:xfrm>
            <a:off x="458788" y="1447800"/>
            <a:ext cx="6858000" cy="1009650"/>
          </a:xfrm>
          <a:prstGeom prst="rect">
            <a:avLst/>
          </a:prstGeom>
        </p:spPr>
        <p: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Calibri"/>
              <a:ea typeface="+mn-ea"/>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71475"/>
            <a:ext cx="8229600" cy="942975"/>
          </a:xfrm>
        </p:spPr>
        <p:txBody>
          <a:bodyPr/>
          <a:lstStyle/>
          <a:p>
            <a:pPr algn="ctr"/>
            <a:r>
              <a:rPr lang="en-US" dirty="0" smtClean="0">
                <a:solidFill>
                  <a:schemeClr val="tx1">
                    <a:lumMod val="50000"/>
                  </a:schemeClr>
                </a:solidFill>
              </a:rPr>
              <a:t>National Research Act of 1974</a:t>
            </a:r>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17</a:t>
            </a:fld>
            <a:endParaRPr lang="en-US" dirty="0"/>
          </a:p>
        </p:txBody>
      </p:sp>
      <p:pic>
        <p:nvPicPr>
          <p:cNvPr id="6" name="Picture 3" descr="Belmont"/>
          <p:cNvPicPr>
            <a:picLocks noGrp="1" noChangeAspect="1" noChangeArrowheads="1"/>
          </p:cNvPicPr>
          <p:nvPr>
            <p:ph sz="quarter" idx="12"/>
          </p:nvPr>
        </p:nvPicPr>
        <p:blipFill>
          <a:blip r:embed="rId2" cstate="print"/>
          <a:srcRect l="4210" t="3967" r="4210" b="3967"/>
          <a:stretch>
            <a:fillRect/>
          </a:stretch>
        </p:blipFill>
        <p:spPr bwMode="auto">
          <a:xfrm>
            <a:off x="2543175" y="1800226"/>
            <a:ext cx="3448049" cy="3013708"/>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400051"/>
            <a:ext cx="8229600" cy="933450"/>
          </a:xfrm>
        </p:spPr>
        <p:txBody>
          <a:bodyPr/>
          <a:lstStyle/>
          <a:p>
            <a:pPr algn="ctr"/>
            <a:r>
              <a:rPr lang="en-US" dirty="0" smtClean="0">
                <a:solidFill>
                  <a:schemeClr val="tx1">
                    <a:lumMod val="50000"/>
                  </a:schemeClr>
                </a:solidFill>
              </a:rPr>
              <a:t>National Research Act of 1974</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66850"/>
            <a:ext cx="8229600" cy="4476750"/>
          </a:xfrm>
        </p:spPr>
        <p:txBody>
          <a:bodyPr/>
          <a:lstStyle/>
          <a:p>
            <a:pPr>
              <a:spcBef>
                <a:spcPct val="0"/>
              </a:spcBef>
              <a:buFont typeface="Arial" pitchFamily="34" charset="0"/>
              <a:buChar char="•"/>
            </a:pPr>
            <a:r>
              <a:rPr lang="en-US" sz="2400" dirty="0" smtClean="0">
                <a:solidFill>
                  <a:schemeClr val="tx1">
                    <a:lumMod val="50000"/>
                  </a:schemeClr>
                </a:solidFill>
              </a:rPr>
              <a:t>On July 12, 1974, the National Research Act was signed into law, there-by creating the National Commission for the Protection of Human Subjects of Biomedical and Behavioral Research. </a:t>
            </a:r>
          </a:p>
          <a:p>
            <a:pPr>
              <a:spcBef>
                <a:spcPct val="0"/>
              </a:spcBef>
              <a:buNone/>
            </a:pPr>
            <a:endParaRPr lang="en-US" sz="2400" dirty="0" smtClean="0">
              <a:solidFill>
                <a:schemeClr val="tx1">
                  <a:lumMod val="50000"/>
                </a:schemeClr>
              </a:solidFill>
            </a:endParaRPr>
          </a:p>
          <a:p>
            <a:pPr>
              <a:spcBef>
                <a:spcPct val="0"/>
              </a:spcBef>
              <a:buFont typeface="Arial" pitchFamily="34" charset="0"/>
              <a:buChar char="•"/>
            </a:pPr>
            <a:r>
              <a:rPr lang="en-US" sz="2400" b="1" dirty="0" smtClean="0">
                <a:solidFill>
                  <a:schemeClr val="tx1">
                    <a:lumMod val="50000"/>
                  </a:schemeClr>
                </a:solidFill>
              </a:rPr>
              <a:t>The NRA also mandated the creation of Institutional Review Boards (IRB’s) for all research that receives direct or indirect funding from the Department of Health and Human Services.</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23851"/>
            <a:ext cx="8229600" cy="952500"/>
          </a:xfrm>
        </p:spPr>
        <p:txBody>
          <a:bodyPr/>
          <a:lstStyle/>
          <a:p>
            <a:pPr algn="ctr"/>
            <a:r>
              <a:rPr lang="en-US" dirty="0" smtClean="0">
                <a:solidFill>
                  <a:schemeClr val="tx1">
                    <a:lumMod val="50000"/>
                  </a:schemeClr>
                </a:solidFill>
              </a:rPr>
              <a:t>Belmont Report</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47800"/>
            <a:ext cx="8229600" cy="4495800"/>
          </a:xfrm>
        </p:spPr>
        <p:txBody>
          <a:bodyPr/>
          <a:lstStyle/>
          <a:p>
            <a:pPr>
              <a:lnSpc>
                <a:spcPct val="90000"/>
              </a:lnSpc>
              <a:spcBef>
                <a:spcPct val="40000"/>
              </a:spcBef>
              <a:buClr>
                <a:schemeClr val="tx1"/>
              </a:buClr>
              <a:buSzPct val="150000"/>
              <a:buFontTx/>
              <a:buChar char="•"/>
            </a:pPr>
            <a:r>
              <a:rPr lang="en-US" dirty="0" smtClean="0">
                <a:solidFill>
                  <a:schemeClr val="tx1">
                    <a:lumMod val="50000"/>
                  </a:schemeClr>
                </a:solidFill>
              </a:rPr>
              <a:t> Differences between Research and Clinical Practice</a:t>
            </a:r>
          </a:p>
          <a:p>
            <a:pPr>
              <a:lnSpc>
                <a:spcPct val="90000"/>
              </a:lnSpc>
              <a:spcBef>
                <a:spcPct val="40000"/>
              </a:spcBef>
              <a:buClr>
                <a:schemeClr val="tx1"/>
              </a:buClr>
              <a:buSzPct val="150000"/>
              <a:buFontTx/>
              <a:buChar char="•"/>
            </a:pPr>
            <a:r>
              <a:rPr lang="en-US" dirty="0" smtClean="0">
                <a:solidFill>
                  <a:schemeClr val="tx1">
                    <a:lumMod val="50000"/>
                  </a:schemeClr>
                </a:solidFill>
              </a:rPr>
              <a:t> Identified basic ethical principles which underlie the ethical conduct of research involving human subjects</a:t>
            </a:r>
          </a:p>
          <a:p>
            <a:pPr lvl="1">
              <a:lnSpc>
                <a:spcPct val="90000"/>
              </a:lnSpc>
              <a:spcBef>
                <a:spcPct val="50000"/>
              </a:spcBef>
              <a:buClr>
                <a:schemeClr val="tx1"/>
              </a:buClr>
              <a:buSzPct val="150000"/>
              <a:buFontTx/>
              <a:buChar char="•"/>
            </a:pPr>
            <a:r>
              <a:rPr lang="en-US" dirty="0" smtClean="0">
                <a:solidFill>
                  <a:schemeClr val="tx1">
                    <a:lumMod val="50000"/>
                  </a:schemeClr>
                </a:solidFill>
              </a:rPr>
              <a:t> Respect for persons.</a:t>
            </a:r>
          </a:p>
          <a:p>
            <a:pPr lvl="1">
              <a:lnSpc>
                <a:spcPct val="90000"/>
              </a:lnSpc>
              <a:spcBef>
                <a:spcPct val="50000"/>
              </a:spcBef>
              <a:buClr>
                <a:schemeClr val="tx1"/>
              </a:buClr>
              <a:buSzPct val="150000"/>
              <a:buFontTx/>
              <a:buChar char="•"/>
            </a:pPr>
            <a:r>
              <a:rPr lang="en-US" dirty="0" smtClean="0">
                <a:solidFill>
                  <a:schemeClr val="tx1">
                    <a:lumMod val="50000"/>
                  </a:schemeClr>
                </a:solidFill>
              </a:rPr>
              <a:t> Beneficence.</a:t>
            </a:r>
          </a:p>
          <a:p>
            <a:pPr lvl="1">
              <a:lnSpc>
                <a:spcPct val="90000"/>
              </a:lnSpc>
              <a:spcBef>
                <a:spcPct val="50000"/>
              </a:spcBef>
              <a:buClr>
                <a:schemeClr val="tx1"/>
              </a:buClr>
              <a:buSzPct val="150000"/>
              <a:buFontTx/>
              <a:buChar char="•"/>
            </a:pPr>
            <a:r>
              <a:rPr lang="en-US" dirty="0" smtClean="0">
                <a:solidFill>
                  <a:schemeClr val="tx1">
                    <a:lumMod val="50000"/>
                  </a:schemeClr>
                </a:solidFill>
              </a:rPr>
              <a:t> Justice.</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3376"/>
            <a:ext cx="8229600" cy="876299"/>
          </a:xfrm>
        </p:spPr>
        <p:txBody>
          <a:bodyPr/>
          <a:lstStyle/>
          <a:p>
            <a:pPr algn="ctr"/>
            <a:r>
              <a:rPr lang="en-US" dirty="0" smtClean="0">
                <a:solidFill>
                  <a:schemeClr val="tx1">
                    <a:lumMod val="50000"/>
                  </a:schemeClr>
                </a:solidFill>
              </a:rPr>
              <a:t>Learning Objectives</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57326"/>
            <a:ext cx="8229600" cy="4152900"/>
          </a:xfrm>
        </p:spPr>
        <p:txBody>
          <a:bodyPr/>
          <a:lstStyle/>
          <a:p>
            <a:pPr>
              <a:buFont typeface="Arial" pitchFamily="34" charset="0"/>
              <a:buChar char="•"/>
            </a:pPr>
            <a:r>
              <a:rPr lang="en-US" dirty="0" smtClean="0">
                <a:solidFill>
                  <a:schemeClr val="tx1">
                    <a:lumMod val="50000"/>
                  </a:schemeClr>
                </a:solidFill>
              </a:rPr>
              <a:t>Identify the ethical cases which led to the creation of the Human Subject Protection Program</a:t>
            </a:r>
          </a:p>
          <a:p>
            <a:pPr>
              <a:buFont typeface="Arial" pitchFamily="34" charset="0"/>
              <a:buChar char="•"/>
            </a:pPr>
            <a:r>
              <a:rPr lang="en-US" dirty="0" smtClean="0">
                <a:solidFill>
                  <a:schemeClr val="tx1">
                    <a:lumMod val="50000"/>
                  </a:schemeClr>
                </a:solidFill>
              </a:rPr>
              <a:t>Understand and apply the three main principles of the Belmont Report</a:t>
            </a:r>
          </a:p>
          <a:p>
            <a:pPr>
              <a:buFont typeface="Arial" pitchFamily="34" charset="0"/>
              <a:buChar char="•"/>
            </a:pPr>
            <a:r>
              <a:rPr lang="en-US" dirty="0" smtClean="0">
                <a:solidFill>
                  <a:schemeClr val="tx1">
                    <a:lumMod val="50000"/>
                  </a:schemeClr>
                </a:solidFill>
              </a:rPr>
              <a:t>Understand the federal regulatory definition of which activities are considered research</a:t>
            </a:r>
          </a:p>
          <a:p>
            <a:pPr>
              <a:buFont typeface="Arial" pitchFamily="34" charset="0"/>
              <a:buChar char="•"/>
            </a:pPr>
            <a:r>
              <a:rPr lang="en-US" dirty="0" smtClean="0">
                <a:solidFill>
                  <a:schemeClr val="tx1">
                    <a:lumMod val="50000"/>
                  </a:schemeClr>
                </a:solidFill>
              </a:rPr>
              <a:t>Understand the federal regulatory definition of research that includes the use of human subjects</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23851"/>
            <a:ext cx="8229600" cy="933450"/>
          </a:xfrm>
        </p:spPr>
        <p:txBody>
          <a:bodyPr/>
          <a:lstStyle/>
          <a:p>
            <a:pPr algn="ctr"/>
            <a:r>
              <a:rPr lang="en-US" sz="3600" dirty="0" smtClean="0">
                <a:solidFill>
                  <a:schemeClr val="tx1">
                    <a:lumMod val="50000"/>
                  </a:schemeClr>
                </a:solidFill>
              </a:rPr>
              <a:t>Boundaries Between Research &amp; Practice</a:t>
            </a:r>
            <a:endParaRPr lang="en-US" sz="3600" dirty="0">
              <a:solidFill>
                <a:schemeClr val="tx1">
                  <a:lumMod val="50000"/>
                </a:schemeClr>
              </a:solidFill>
            </a:endParaRPr>
          </a:p>
        </p:txBody>
      </p:sp>
      <p:sp>
        <p:nvSpPr>
          <p:cNvPr id="3" name="Content Placeholder 2"/>
          <p:cNvSpPr>
            <a:spLocks noGrp="1"/>
          </p:cNvSpPr>
          <p:nvPr>
            <p:ph sz="quarter" idx="12"/>
          </p:nvPr>
        </p:nvSpPr>
        <p:spPr>
          <a:xfrm>
            <a:off x="457200" y="1257301"/>
            <a:ext cx="8229600" cy="4686299"/>
          </a:xfrm>
        </p:spPr>
        <p:txBody>
          <a:bodyPr/>
          <a:lstStyle/>
          <a:p>
            <a:pPr>
              <a:lnSpc>
                <a:spcPct val="90000"/>
              </a:lnSpc>
              <a:buClr>
                <a:schemeClr val="tx1"/>
              </a:buClr>
              <a:buSzPct val="150000"/>
              <a:buFontTx/>
              <a:buChar char="•"/>
            </a:pPr>
            <a:r>
              <a:rPr lang="en-US" sz="2400" dirty="0" smtClean="0">
                <a:solidFill>
                  <a:schemeClr val="tx1">
                    <a:lumMod val="50000"/>
                  </a:schemeClr>
                </a:solidFill>
              </a:rPr>
              <a:t>Practice: interventions that are designed solely to enhance the well-being of a client and have a reasonable expectation of success.</a:t>
            </a:r>
          </a:p>
          <a:p>
            <a:pPr>
              <a:lnSpc>
                <a:spcPct val="90000"/>
              </a:lnSpc>
              <a:buClr>
                <a:schemeClr val="tx1"/>
              </a:buClr>
              <a:buSzPct val="150000"/>
              <a:buFontTx/>
              <a:buChar char="•"/>
            </a:pPr>
            <a:r>
              <a:rPr lang="en-US" sz="2400" dirty="0" smtClean="0">
                <a:solidFill>
                  <a:schemeClr val="tx1">
                    <a:lumMod val="50000"/>
                  </a:schemeClr>
                </a:solidFill>
              </a:rPr>
              <a:t>Research: Activity designed to test a hypothesis, permit conclusions to be drawn, contribute to </a:t>
            </a:r>
            <a:r>
              <a:rPr lang="en-US" sz="2400" dirty="0" err="1" smtClean="0">
                <a:solidFill>
                  <a:schemeClr val="tx1">
                    <a:lumMod val="50000"/>
                  </a:schemeClr>
                </a:solidFill>
              </a:rPr>
              <a:t>generalizable</a:t>
            </a:r>
            <a:r>
              <a:rPr lang="en-US" sz="2400" dirty="0" smtClean="0">
                <a:solidFill>
                  <a:schemeClr val="tx1">
                    <a:lumMod val="50000"/>
                  </a:schemeClr>
                </a:solidFill>
              </a:rPr>
              <a:t> knowledge.</a:t>
            </a:r>
          </a:p>
          <a:p>
            <a:pPr>
              <a:lnSpc>
                <a:spcPct val="90000"/>
              </a:lnSpc>
              <a:buClr>
                <a:schemeClr val="tx1"/>
              </a:buClr>
              <a:buSzPct val="150000"/>
              <a:buFontTx/>
              <a:buChar char="•"/>
            </a:pPr>
            <a:r>
              <a:rPr lang="en-US" sz="2400" dirty="0" smtClean="0">
                <a:solidFill>
                  <a:schemeClr val="tx1">
                    <a:lumMod val="50000"/>
                  </a:schemeClr>
                </a:solidFill>
              </a:rPr>
              <a:t>Research and Practice can be done together, but there is a Potential Conflict: </a:t>
            </a:r>
          </a:p>
          <a:p>
            <a:pPr lvl="1">
              <a:lnSpc>
                <a:spcPct val="90000"/>
              </a:lnSpc>
              <a:buClr>
                <a:schemeClr val="tx1"/>
              </a:buClr>
              <a:buSzPct val="150000"/>
              <a:buFontTx/>
              <a:buChar char="•"/>
            </a:pPr>
            <a:r>
              <a:rPr lang="en-US" sz="2400" dirty="0" smtClean="0">
                <a:solidFill>
                  <a:schemeClr val="tx1">
                    <a:lumMod val="50000"/>
                  </a:schemeClr>
                </a:solidFill>
              </a:rPr>
              <a:t>When a subject’s participation may place him/her at risk of harm.</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52426"/>
            <a:ext cx="8229600" cy="914399"/>
          </a:xfrm>
        </p:spPr>
        <p:txBody>
          <a:bodyPr/>
          <a:lstStyle/>
          <a:p>
            <a:pPr algn="ctr"/>
            <a:r>
              <a:rPr lang="en-US" sz="3600" dirty="0" smtClean="0">
                <a:solidFill>
                  <a:schemeClr val="tx1">
                    <a:lumMod val="50000"/>
                  </a:schemeClr>
                </a:solidFill>
              </a:rPr>
              <a:t>Respect for Persons = Informed Consent</a:t>
            </a:r>
            <a:endParaRPr lang="en-US" sz="3600" dirty="0">
              <a:solidFill>
                <a:schemeClr val="tx1">
                  <a:lumMod val="50000"/>
                </a:schemeClr>
              </a:solidFill>
            </a:endParaRPr>
          </a:p>
        </p:txBody>
      </p:sp>
      <p:sp>
        <p:nvSpPr>
          <p:cNvPr id="3" name="Content Placeholder 2"/>
          <p:cNvSpPr>
            <a:spLocks noGrp="1"/>
          </p:cNvSpPr>
          <p:nvPr>
            <p:ph sz="quarter" idx="12"/>
          </p:nvPr>
        </p:nvSpPr>
        <p:spPr>
          <a:xfrm>
            <a:off x="457200" y="1266825"/>
            <a:ext cx="8229600" cy="4676775"/>
          </a:xfrm>
        </p:spPr>
        <p:txBody>
          <a:bodyPr/>
          <a:lstStyle/>
          <a:p>
            <a:pPr lvl="1">
              <a:buClr>
                <a:schemeClr val="tx1"/>
              </a:buClr>
              <a:buSzPct val="150000"/>
              <a:buFontTx/>
              <a:buNone/>
            </a:pPr>
            <a:r>
              <a:rPr lang="en-US" dirty="0" smtClean="0">
                <a:solidFill>
                  <a:schemeClr val="tx1">
                    <a:lumMod val="50000"/>
                  </a:schemeClr>
                </a:solidFill>
              </a:rPr>
              <a:t>1. Informed Choice</a:t>
            </a:r>
          </a:p>
          <a:p>
            <a:pPr lvl="2">
              <a:buSzPct val="150000"/>
              <a:buFontTx/>
              <a:buChar char="•"/>
            </a:pPr>
            <a:r>
              <a:rPr lang="en-US" dirty="0" smtClean="0">
                <a:solidFill>
                  <a:schemeClr val="tx1">
                    <a:lumMod val="50000"/>
                  </a:schemeClr>
                </a:solidFill>
              </a:rPr>
              <a:t>Acknowledges the freedom and dignity of every person.</a:t>
            </a:r>
          </a:p>
          <a:p>
            <a:pPr lvl="2">
              <a:buSzPct val="150000"/>
              <a:buFontTx/>
              <a:buChar char="•"/>
            </a:pPr>
            <a:r>
              <a:rPr lang="en-US" dirty="0" smtClean="0">
                <a:solidFill>
                  <a:schemeClr val="tx1">
                    <a:lumMod val="50000"/>
                  </a:schemeClr>
                </a:solidFill>
              </a:rPr>
              <a:t>People should be able to choose what shall and shall not happen to them.</a:t>
            </a:r>
          </a:p>
          <a:p>
            <a:pPr lvl="2">
              <a:buSzPct val="150000"/>
              <a:buFontTx/>
              <a:buChar char="•"/>
            </a:pPr>
            <a:r>
              <a:rPr lang="en-US" dirty="0" smtClean="0">
                <a:solidFill>
                  <a:schemeClr val="tx1">
                    <a:lumMod val="50000"/>
                  </a:schemeClr>
                </a:solidFill>
              </a:rPr>
              <a:t>Requires obtaining informed consent from all potential research subjects.</a:t>
            </a:r>
          </a:p>
          <a:p>
            <a:endParaRPr lang="en-US" dirty="0"/>
          </a:p>
        </p:txBody>
      </p:sp>
      <p:sp>
        <p:nvSpPr>
          <p:cNvPr id="4" name="Date Placeholder 3"/>
          <p:cNvSpPr>
            <a:spLocks noGrp="1"/>
          </p:cNvSpPr>
          <p:nvPr>
            <p:ph type="dt" sz="half" idx="13"/>
          </p:nvPr>
        </p:nvSpPr>
        <p:spPr/>
        <p:txBody>
          <a:bodyPr/>
          <a:lstStyle/>
          <a:p>
            <a:r>
              <a:rPr lang="en-US" smtClean="0"/>
              <a:t>Month Day, Year</a:t>
            </a: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23851"/>
            <a:ext cx="8229600" cy="933450"/>
          </a:xfrm>
        </p:spPr>
        <p:txBody>
          <a:bodyPr/>
          <a:lstStyle/>
          <a:p>
            <a:pPr algn="ctr"/>
            <a:r>
              <a:rPr lang="en-US" dirty="0" smtClean="0">
                <a:solidFill>
                  <a:schemeClr val="tx1">
                    <a:lumMod val="50000"/>
                  </a:schemeClr>
                </a:solidFill>
              </a:rPr>
              <a:t>Respect for Persons</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28750"/>
            <a:ext cx="8229600" cy="4514850"/>
          </a:xfrm>
        </p:spPr>
        <p:txBody>
          <a:bodyPr/>
          <a:lstStyle/>
          <a:p>
            <a:pPr lvl="1">
              <a:buClr>
                <a:srgbClr val="FF0000"/>
              </a:buClr>
              <a:buSzPct val="150000"/>
              <a:buFontTx/>
              <a:buNone/>
            </a:pPr>
            <a:r>
              <a:rPr lang="en-US" sz="2400" dirty="0" smtClean="0">
                <a:solidFill>
                  <a:schemeClr val="tx1">
                    <a:lumMod val="50000"/>
                  </a:schemeClr>
                </a:solidFill>
              </a:rPr>
              <a:t>2. Persons with diminished ability to consent are entitled to protection.</a:t>
            </a:r>
          </a:p>
          <a:p>
            <a:pPr lvl="2">
              <a:buSzPct val="150000"/>
              <a:buFontTx/>
              <a:buChar char="•"/>
            </a:pPr>
            <a:r>
              <a:rPr lang="en-US" sz="2400" dirty="0" smtClean="0">
                <a:solidFill>
                  <a:schemeClr val="tx1">
                    <a:lumMod val="50000"/>
                  </a:schemeClr>
                </a:solidFill>
              </a:rPr>
              <a:t>The extent of protection required depends on the risk of harm and the likelihood of benefit.</a:t>
            </a:r>
          </a:p>
          <a:p>
            <a:pPr lvl="2">
              <a:buSzPct val="150000"/>
              <a:buFontTx/>
              <a:buChar char="•"/>
            </a:pPr>
            <a:r>
              <a:rPr lang="en-US" sz="2400" dirty="0" smtClean="0">
                <a:solidFill>
                  <a:schemeClr val="tx1">
                    <a:lumMod val="50000"/>
                  </a:schemeClr>
                </a:solidFill>
              </a:rPr>
              <a:t>Even these persons should be informed about the study, and </a:t>
            </a:r>
            <a:r>
              <a:rPr lang="en-US" sz="2400" i="1" dirty="0" smtClean="0">
                <a:solidFill>
                  <a:schemeClr val="tx1">
                    <a:lumMod val="50000"/>
                  </a:schemeClr>
                </a:solidFill>
              </a:rPr>
              <a:t>assent</a:t>
            </a:r>
            <a:r>
              <a:rPr lang="en-US" sz="2400" dirty="0" smtClean="0">
                <a:solidFill>
                  <a:schemeClr val="tx1">
                    <a:lumMod val="50000"/>
                  </a:schemeClr>
                </a:solidFill>
              </a:rPr>
              <a:t> to the extent possible.</a:t>
            </a:r>
          </a:p>
          <a:p>
            <a:pPr lvl="1">
              <a:buClr>
                <a:srgbClr val="FF0000"/>
              </a:buClr>
              <a:buSzPct val="150000"/>
              <a:buFontTx/>
              <a:buNone/>
            </a:pPr>
            <a:r>
              <a:rPr lang="en-US" sz="2400" dirty="0" smtClean="0">
                <a:solidFill>
                  <a:schemeClr val="tx1">
                    <a:lumMod val="50000"/>
                  </a:schemeClr>
                </a:solidFill>
              </a:rPr>
              <a:t>3. That true informed consent has been obtained is the responsibility of the investigator.</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61951"/>
            <a:ext cx="8229600" cy="914400"/>
          </a:xfrm>
        </p:spPr>
        <p:txBody>
          <a:bodyPr/>
          <a:lstStyle/>
          <a:p>
            <a:pPr algn="ctr"/>
            <a:r>
              <a:rPr lang="en-US" sz="4000" dirty="0" smtClean="0">
                <a:solidFill>
                  <a:schemeClr val="tx1">
                    <a:lumMod val="50000"/>
                  </a:schemeClr>
                </a:solidFill>
              </a:rPr>
              <a:t>Beneficence = Risks and Benefits</a:t>
            </a:r>
            <a:endParaRPr lang="en-US" sz="4000" dirty="0">
              <a:solidFill>
                <a:schemeClr val="tx1">
                  <a:lumMod val="50000"/>
                </a:schemeClr>
              </a:solidFill>
            </a:endParaRPr>
          </a:p>
        </p:txBody>
      </p:sp>
      <p:sp>
        <p:nvSpPr>
          <p:cNvPr id="3" name="Content Placeholder 2"/>
          <p:cNvSpPr>
            <a:spLocks noGrp="1"/>
          </p:cNvSpPr>
          <p:nvPr>
            <p:ph sz="quarter" idx="12"/>
          </p:nvPr>
        </p:nvSpPr>
        <p:spPr>
          <a:xfrm>
            <a:off x="457200" y="1428750"/>
            <a:ext cx="8229600" cy="4514850"/>
          </a:xfrm>
        </p:spPr>
        <p:txBody>
          <a:bodyPr/>
          <a:lstStyle/>
          <a:p>
            <a:pPr lvl="1">
              <a:spcBef>
                <a:spcPct val="35000"/>
              </a:spcBef>
              <a:buClr>
                <a:srgbClr val="FF0000"/>
              </a:buClr>
              <a:buNone/>
            </a:pPr>
            <a:r>
              <a:rPr lang="en-US" sz="2600" dirty="0" smtClean="0">
                <a:solidFill>
                  <a:schemeClr val="tx1">
                    <a:lumMod val="50000"/>
                  </a:schemeClr>
                </a:solidFill>
              </a:rPr>
              <a:t>1. Do no harm</a:t>
            </a:r>
          </a:p>
          <a:p>
            <a:pPr lvl="5">
              <a:spcBef>
                <a:spcPct val="35000"/>
              </a:spcBef>
            </a:pPr>
            <a:r>
              <a:rPr lang="en-US" sz="2600" dirty="0" smtClean="0">
                <a:solidFill>
                  <a:schemeClr val="tx1">
                    <a:lumMod val="50000"/>
                  </a:schemeClr>
                </a:solidFill>
              </a:rPr>
              <a:t>One should not injure a person despite possible benefits to others (society).</a:t>
            </a:r>
          </a:p>
          <a:p>
            <a:pPr lvl="5">
              <a:spcBef>
                <a:spcPct val="35000"/>
              </a:spcBef>
            </a:pPr>
            <a:r>
              <a:rPr lang="en-US" sz="2600" dirty="0" smtClean="0">
                <a:solidFill>
                  <a:schemeClr val="tx1">
                    <a:lumMod val="50000"/>
                  </a:schemeClr>
                </a:solidFill>
              </a:rPr>
              <a:t>Risks to subjects should be minimized.</a:t>
            </a:r>
          </a:p>
          <a:p>
            <a:pPr lvl="1">
              <a:spcBef>
                <a:spcPct val="30000"/>
              </a:spcBef>
              <a:buClr>
                <a:srgbClr val="FF0000"/>
              </a:buClr>
              <a:buNone/>
            </a:pPr>
            <a:r>
              <a:rPr lang="en-US" sz="2600" dirty="0" smtClean="0">
                <a:solidFill>
                  <a:schemeClr val="tx1">
                    <a:lumMod val="50000"/>
                  </a:schemeClr>
                </a:solidFill>
              </a:rPr>
              <a:t>2. Maximize Benefits/Minimize Harms</a:t>
            </a:r>
          </a:p>
          <a:p>
            <a:pPr lvl="2">
              <a:spcBef>
                <a:spcPct val="30000"/>
              </a:spcBef>
            </a:pPr>
            <a:r>
              <a:rPr lang="en-US" sz="2600" dirty="0" smtClean="0">
                <a:solidFill>
                  <a:schemeClr val="tx1">
                    <a:lumMod val="50000"/>
                  </a:schemeClr>
                </a:solidFill>
              </a:rPr>
              <a:t>Beneficence recognizes the long-term benefits that arise from improving knowledge and medical care.</a:t>
            </a:r>
          </a:p>
          <a:p>
            <a:pPr>
              <a:buFont typeface="Arial" pitchFamily="34" charset="0"/>
              <a:buNone/>
            </a:pPr>
            <a:endParaRPr lang="en-US" sz="2600" dirty="0" smtClean="0"/>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247650"/>
            <a:ext cx="8229600" cy="981075"/>
          </a:xfrm>
        </p:spPr>
        <p:txBody>
          <a:bodyPr/>
          <a:lstStyle/>
          <a:p>
            <a:pPr algn="ctr"/>
            <a:r>
              <a:rPr lang="en-US" dirty="0" smtClean="0">
                <a:solidFill>
                  <a:schemeClr val="tx1">
                    <a:lumMod val="50000"/>
                  </a:schemeClr>
                </a:solidFill>
              </a:rPr>
              <a:t>Justice = Enrollment</a:t>
            </a:r>
            <a:endParaRPr lang="en-US" dirty="0">
              <a:solidFill>
                <a:schemeClr val="tx1">
                  <a:lumMod val="50000"/>
                </a:schemeClr>
              </a:solidFill>
            </a:endParaRPr>
          </a:p>
        </p:txBody>
      </p:sp>
      <p:sp>
        <p:nvSpPr>
          <p:cNvPr id="3" name="Content Placeholder 2"/>
          <p:cNvSpPr>
            <a:spLocks noGrp="1"/>
          </p:cNvSpPr>
          <p:nvPr>
            <p:ph sz="quarter" idx="12"/>
          </p:nvPr>
        </p:nvSpPr>
        <p:spPr>
          <a:xfrm>
            <a:off x="457200" y="1228725"/>
            <a:ext cx="8229600" cy="4714875"/>
          </a:xfrm>
        </p:spPr>
        <p:txBody>
          <a:bodyPr/>
          <a:lstStyle/>
          <a:p>
            <a:pPr lvl="1">
              <a:spcBef>
                <a:spcPct val="15000"/>
              </a:spcBef>
              <a:buClr>
                <a:schemeClr val="tx1"/>
              </a:buClr>
              <a:buSzPct val="150000"/>
              <a:buNone/>
            </a:pPr>
            <a:r>
              <a:rPr lang="en-US" dirty="0" smtClean="0">
                <a:solidFill>
                  <a:schemeClr val="tx1">
                    <a:lumMod val="50000"/>
                  </a:schemeClr>
                </a:solidFill>
              </a:rPr>
              <a:t>Justice requires equitable selection, recruitment, and fair treatment of research subjects.</a:t>
            </a:r>
          </a:p>
          <a:p>
            <a:pPr lvl="1">
              <a:spcBef>
                <a:spcPct val="15000"/>
              </a:spcBef>
              <a:buClr>
                <a:schemeClr val="tx1"/>
              </a:buClr>
              <a:buSzPct val="150000"/>
              <a:buNone/>
            </a:pPr>
            <a:endParaRPr lang="en-US" sz="1000" dirty="0" smtClean="0">
              <a:solidFill>
                <a:schemeClr val="tx1">
                  <a:lumMod val="50000"/>
                </a:schemeClr>
              </a:solidFill>
            </a:endParaRPr>
          </a:p>
          <a:p>
            <a:pPr lvl="2">
              <a:buFontTx/>
              <a:buChar char="•"/>
            </a:pPr>
            <a:r>
              <a:rPr lang="en-US" sz="2100" dirty="0" smtClean="0">
                <a:solidFill>
                  <a:schemeClr val="tx1">
                    <a:lumMod val="50000"/>
                  </a:schemeClr>
                </a:solidFill>
              </a:rPr>
              <a:t>Subjects should not be selected because of easy availability or vulnerability.</a:t>
            </a:r>
          </a:p>
          <a:p>
            <a:pPr lvl="2">
              <a:buFontTx/>
              <a:buChar char="•"/>
            </a:pPr>
            <a:r>
              <a:rPr lang="en-US" sz="2100" dirty="0" smtClean="0">
                <a:solidFill>
                  <a:schemeClr val="tx1">
                    <a:lumMod val="50000"/>
                  </a:schemeClr>
                </a:solidFill>
              </a:rPr>
              <a:t>Research should not provide benefits only to those who can afford them.</a:t>
            </a:r>
          </a:p>
          <a:p>
            <a:pPr lvl="2">
              <a:buFontTx/>
              <a:buChar char="•"/>
            </a:pPr>
            <a:r>
              <a:rPr lang="en-US" sz="2100" dirty="0" smtClean="0">
                <a:solidFill>
                  <a:schemeClr val="tx1">
                    <a:lumMod val="50000"/>
                  </a:schemeClr>
                </a:solidFill>
              </a:rPr>
              <a:t>Research should not unduly involve subjects from groups unlikely to benefit from such research.</a:t>
            </a:r>
          </a:p>
          <a:p>
            <a:pPr lvl="2">
              <a:buFontTx/>
              <a:buChar char="•"/>
            </a:pPr>
            <a:r>
              <a:rPr lang="en-US" sz="2100" dirty="0" smtClean="0">
                <a:solidFill>
                  <a:schemeClr val="tx1">
                    <a:lumMod val="50000"/>
                  </a:schemeClr>
                </a:solidFill>
              </a:rPr>
              <a:t>Groups of subjects should only be included or excluded from research for scientific reasons.</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209550"/>
            <a:ext cx="8229600" cy="1114425"/>
          </a:xfrm>
        </p:spPr>
        <p:txBody>
          <a:bodyPr/>
          <a:lstStyle/>
          <a:p>
            <a:pPr algn="ctr"/>
            <a:r>
              <a:rPr lang="en-US" sz="3600" dirty="0" smtClean="0">
                <a:solidFill>
                  <a:schemeClr val="tx1">
                    <a:lumMod val="50000"/>
                  </a:schemeClr>
                </a:solidFill>
              </a:rPr>
              <a:t>How did the Tuskegee Study violate these principles?</a:t>
            </a:r>
            <a:endParaRPr lang="en-US" sz="3600" dirty="0">
              <a:solidFill>
                <a:schemeClr val="tx1">
                  <a:lumMod val="50000"/>
                </a:schemeClr>
              </a:solidFill>
            </a:endParaRPr>
          </a:p>
        </p:txBody>
      </p:sp>
      <p:sp>
        <p:nvSpPr>
          <p:cNvPr id="3" name="Content Placeholder 2"/>
          <p:cNvSpPr>
            <a:spLocks noGrp="1"/>
          </p:cNvSpPr>
          <p:nvPr>
            <p:ph sz="quarter" idx="12"/>
          </p:nvPr>
        </p:nvSpPr>
        <p:spPr>
          <a:xfrm>
            <a:off x="457200" y="1628775"/>
            <a:ext cx="8229600" cy="4314825"/>
          </a:xfrm>
        </p:spPr>
        <p:txBody>
          <a:bodyPr/>
          <a:lstStyle/>
          <a:p>
            <a:pPr>
              <a:buFont typeface="Arial" pitchFamily="34" charset="0"/>
              <a:buChar char="•"/>
            </a:pPr>
            <a:r>
              <a:rPr lang="en-US" sz="2300" dirty="0" smtClean="0">
                <a:solidFill>
                  <a:schemeClr val="tx1">
                    <a:lumMod val="50000"/>
                  </a:schemeClr>
                </a:solidFill>
              </a:rPr>
              <a:t>Respect for Persons</a:t>
            </a:r>
          </a:p>
          <a:p>
            <a:pPr>
              <a:spcBef>
                <a:spcPct val="20000"/>
              </a:spcBef>
              <a:buNone/>
            </a:pPr>
            <a:r>
              <a:rPr lang="en-US" sz="2300" dirty="0" smtClean="0">
                <a:solidFill>
                  <a:schemeClr val="tx1">
                    <a:lumMod val="50000"/>
                  </a:schemeClr>
                </a:solidFill>
                <a:latin typeface="Calibri" pitchFamily="34" charset="0"/>
              </a:rPr>
              <a:t>			No informed consent process.	</a:t>
            </a:r>
          </a:p>
          <a:p>
            <a:pPr>
              <a:spcBef>
                <a:spcPct val="20000"/>
              </a:spcBef>
              <a:buNone/>
            </a:pPr>
            <a:r>
              <a:rPr lang="en-US" sz="2300" dirty="0" smtClean="0">
                <a:solidFill>
                  <a:schemeClr val="tx1">
                    <a:lumMod val="50000"/>
                  </a:schemeClr>
                </a:solidFill>
                <a:latin typeface="Calibri" pitchFamily="34" charset="0"/>
              </a:rPr>
              <a:t>			Deception – participants were told that non-therapeutic</a:t>
            </a:r>
          </a:p>
          <a:p>
            <a:pPr>
              <a:spcBef>
                <a:spcPct val="20000"/>
              </a:spcBef>
              <a:buNone/>
            </a:pPr>
            <a:r>
              <a:rPr lang="en-US" sz="2300" dirty="0" smtClean="0">
                <a:solidFill>
                  <a:schemeClr val="tx1">
                    <a:lumMod val="50000"/>
                  </a:schemeClr>
                </a:solidFill>
                <a:latin typeface="Calibri" pitchFamily="34" charset="0"/>
              </a:rPr>
              <a:t>					      spinal taps were “treatment” for “bad blood”.</a:t>
            </a:r>
          </a:p>
          <a:p>
            <a:pPr>
              <a:spcBef>
                <a:spcPct val="20000"/>
              </a:spcBef>
              <a:buFont typeface="Arial" pitchFamily="34" charset="0"/>
              <a:buChar char="•"/>
            </a:pPr>
            <a:r>
              <a:rPr lang="en-US" sz="2300" dirty="0" smtClean="0">
                <a:solidFill>
                  <a:schemeClr val="tx1">
                    <a:lumMod val="50000"/>
                  </a:schemeClr>
                </a:solidFill>
                <a:latin typeface="Calibri" pitchFamily="34" charset="0"/>
              </a:rPr>
              <a:t>Beneficence</a:t>
            </a:r>
          </a:p>
          <a:p>
            <a:pPr>
              <a:spcBef>
                <a:spcPct val="20000"/>
              </a:spcBef>
              <a:buNone/>
            </a:pPr>
            <a:r>
              <a:rPr lang="en-US" sz="2300" dirty="0" smtClean="0">
                <a:solidFill>
                  <a:schemeClr val="tx1">
                    <a:lumMod val="50000"/>
                  </a:schemeClr>
                </a:solidFill>
                <a:latin typeface="Calibri" pitchFamily="34" charset="0"/>
              </a:rPr>
              <a:t>			Withholding effective treatment.</a:t>
            </a:r>
          </a:p>
          <a:p>
            <a:pPr>
              <a:spcBef>
                <a:spcPct val="20000"/>
              </a:spcBef>
              <a:buNone/>
            </a:pPr>
            <a:r>
              <a:rPr lang="en-US" sz="2300" dirty="0" smtClean="0">
                <a:solidFill>
                  <a:schemeClr val="tx1">
                    <a:lumMod val="50000"/>
                  </a:schemeClr>
                </a:solidFill>
                <a:latin typeface="Calibri" pitchFamily="34" charset="0"/>
              </a:rPr>
              <a:t>			Lack of meaningful and effective continuing review.</a:t>
            </a:r>
          </a:p>
          <a:p>
            <a:pPr>
              <a:spcBef>
                <a:spcPct val="20000"/>
              </a:spcBef>
              <a:buFont typeface="Arial" pitchFamily="34" charset="0"/>
              <a:buChar char="•"/>
            </a:pPr>
            <a:r>
              <a:rPr lang="en-US" sz="2300" dirty="0" smtClean="0">
                <a:solidFill>
                  <a:schemeClr val="tx1">
                    <a:lumMod val="50000"/>
                  </a:schemeClr>
                </a:solidFill>
                <a:latin typeface="Calibri" pitchFamily="34" charset="0"/>
              </a:rPr>
              <a:t>Justice</a:t>
            </a:r>
          </a:p>
          <a:p>
            <a:pPr>
              <a:spcBef>
                <a:spcPct val="20000"/>
              </a:spcBef>
              <a:buNone/>
            </a:pPr>
            <a:r>
              <a:rPr lang="en-US" sz="2200" dirty="0" smtClean="0">
                <a:solidFill>
                  <a:schemeClr val="tx1">
                    <a:lumMod val="50000"/>
                  </a:schemeClr>
                </a:solidFill>
                <a:latin typeface="Calibri" pitchFamily="34" charset="0"/>
              </a:rPr>
              <a:t>			Vulnerable population was used.</a:t>
            </a:r>
          </a:p>
          <a:p>
            <a:pPr>
              <a:spcBef>
                <a:spcPct val="20000"/>
              </a:spcBef>
              <a:buNone/>
            </a:pPr>
            <a:endParaRPr lang="en-US" sz="2400" dirty="0" smtClean="0">
              <a:latin typeface="Calibri" pitchFamily="34" charset="0"/>
            </a:endParaRPr>
          </a:p>
          <a:p>
            <a:pPr lvl="7">
              <a:spcBef>
                <a:spcPct val="20000"/>
              </a:spcBef>
              <a:buNone/>
            </a:pPr>
            <a:endParaRPr lang="en-US" sz="2400" dirty="0" smtClean="0">
              <a:latin typeface="Calibri" pitchFamily="34" charset="0"/>
            </a:endParaRPr>
          </a:p>
          <a:p>
            <a:pPr>
              <a:spcBef>
                <a:spcPct val="20000"/>
              </a:spcBef>
              <a:buNone/>
            </a:pPr>
            <a:endParaRPr lang="en-US" sz="2400"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52426"/>
            <a:ext cx="8229600" cy="933449"/>
          </a:xfrm>
        </p:spPr>
        <p:txBody>
          <a:bodyPr/>
          <a:lstStyle/>
          <a:p>
            <a:pPr algn="ctr"/>
            <a:r>
              <a:rPr lang="en-US" dirty="0" smtClean="0">
                <a:solidFill>
                  <a:schemeClr val="tx1">
                    <a:lumMod val="50000"/>
                  </a:schemeClr>
                </a:solidFill>
              </a:rPr>
              <a:t>More Current Research Climate</a:t>
            </a:r>
            <a:endParaRPr lang="en-US" dirty="0">
              <a:solidFill>
                <a:schemeClr val="tx1">
                  <a:lumMod val="50000"/>
                </a:schemeClr>
              </a:solidFill>
            </a:endParaRPr>
          </a:p>
        </p:txBody>
      </p:sp>
      <p:sp>
        <p:nvSpPr>
          <p:cNvPr id="3" name="Content Placeholder 2"/>
          <p:cNvSpPr>
            <a:spLocks noGrp="1"/>
          </p:cNvSpPr>
          <p:nvPr>
            <p:ph sz="quarter" idx="12"/>
          </p:nvPr>
        </p:nvSpPr>
        <p:spPr>
          <a:xfrm>
            <a:off x="457200" y="1543050"/>
            <a:ext cx="8229600" cy="4400550"/>
          </a:xfrm>
        </p:spPr>
        <p:txBody>
          <a:bodyPr/>
          <a:lstStyle/>
          <a:p>
            <a:pPr>
              <a:buFont typeface="Arial" pitchFamily="34" charset="0"/>
              <a:buChar char="•"/>
            </a:pPr>
            <a:endParaRPr lang="en-US" dirty="0" smtClean="0"/>
          </a:p>
          <a:p>
            <a:pPr>
              <a:buFont typeface="Arial" pitchFamily="34" charset="0"/>
              <a:buChar char="•"/>
            </a:pPr>
            <a:r>
              <a:rPr lang="en-US" dirty="0" smtClean="0">
                <a:solidFill>
                  <a:schemeClr val="tx1">
                    <a:lumMod val="50000"/>
                  </a:schemeClr>
                </a:solidFill>
              </a:rPr>
              <a:t>Jesse </a:t>
            </a:r>
            <a:r>
              <a:rPr lang="en-US" dirty="0" err="1" smtClean="0">
                <a:solidFill>
                  <a:schemeClr val="tx1">
                    <a:lumMod val="50000"/>
                  </a:schemeClr>
                </a:solidFill>
              </a:rPr>
              <a:t>Gelsinger</a:t>
            </a: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Facebook </a:t>
            </a:r>
            <a:r>
              <a:rPr lang="en-US" dirty="0" smtClean="0">
                <a:solidFill>
                  <a:schemeClr val="tx1">
                    <a:lumMod val="50000"/>
                  </a:schemeClr>
                </a:solidFill>
              </a:rPr>
              <a:t>Research </a:t>
            </a:r>
            <a:r>
              <a:rPr lang="en-US" dirty="0" smtClean="0">
                <a:solidFill>
                  <a:schemeClr val="tx1">
                    <a:lumMod val="50000"/>
                  </a:schemeClr>
                </a:solidFill>
              </a:rPr>
              <a:t>Study</a:t>
            </a:r>
          </a:p>
          <a:p>
            <a:pPr>
              <a:buFont typeface="Arial" pitchFamily="34" charset="0"/>
              <a:buChar char="•"/>
            </a:pPr>
            <a:r>
              <a:rPr lang="en-US" dirty="0" smtClean="0">
                <a:solidFill>
                  <a:schemeClr val="tx1">
                    <a:lumMod val="50000"/>
                  </a:schemeClr>
                </a:solidFill>
              </a:rPr>
              <a:t>SUPPORT Study</a:t>
            </a:r>
            <a:endParaRPr lang="en-US" dirty="0" smtClean="0">
              <a:solidFill>
                <a:schemeClr val="tx1">
                  <a:lumMod val="50000"/>
                </a:schemeClr>
              </a:solidFill>
            </a:endParaRP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57200" y="581026"/>
            <a:ext cx="8229600" cy="4095750"/>
          </a:xfrm>
        </p:spPr>
        <p:txBody>
          <a:bodyPr/>
          <a:lstStyle/>
          <a:p>
            <a:pPr algn="ctr">
              <a:buNone/>
            </a:pPr>
            <a:endParaRPr lang="en-US" sz="3800" dirty="0" smtClean="0"/>
          </a:p>
          <a:p>
            <a:pPr algn="ctr">
              <a:buNone/>
            </a:pPr>
            <a:r>
              <a:rPr lang="en-US" sz="3800" dirty="0" smtClean="0">
                <a:solidFill>
                  <a:schemeClr val="tx1">
                    <a:lumMod val="50000"/>
                  </a:schemeClr>
                </a:solidFill>
              </a:rPr>
              <a:t>How do we go about protecting human subjects?</a:t>
            </a:r>
            <a:endParaRPr lang="en-US" sz="3800"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71476"/>
            <a:ext cx="8229600" cy="923924"/>
          </a:xfrm>
        </p:spPr>
        <p:txBody>
          <a:bodyPr/>
          <a:lstStyle/>
          <a:p>
            <a:pPr algn="ctr"/>
            <a:r>
              <a:rPr lang="en-US" dirty="0" err="1" smtClean="0">
                <a:solidFill>
                  <a:schemeClr val="tx1">
                    <a:lumMod val="50000"/>
                  </a:schemeClr>
                </a:solidFill>
              </a:rPr>
              <a:t>Federalwide</a:t>
            </a:r>
            <a:r>
              <a:rPr lang="en-US" dirty="0" smtClean="0">
                <a:solidFill>
                  <a:schemeClr val="tx1">
                    <a:lumMod val="50000"/>
                  </a:schemeClr>
                </a:solidFill>
              </a:rPr>
              <a:t> Assurance (FWA)</a:t>
            </a:r>
            <a:endParaRPr lang="en-US" dirty="0">
              <a:solidFill>
                <a:schemeClr val="tx1">
                  <a:lumMod val="50000"/>
                </a:schemeClr>
              </a:solidFill>
            </a:endParaRPr>
          </a:p>
        </p:txBody>
      </p:sp>
      <p:sp>
        <p:nvSpPr>
          <p:cNvPr id="3" name="Content Placeholder 2"/>
          <p:cNvSpPr>
            <a:spLocks noGrp="1"/>
          </p:cNvSpPr>
          <p:nvPr>
            <p:ph sz="quarter" idx="12"/>
          </p:nvPr>
        </p:nvSpPr>
        <p:spPr>
          <a:xfrm>
            <a:off x="457200" y="1457325"/>
            <a:ext cx="8229600" cy="4486275"/>
          </a:xfrm>
        </p:spPr>
        <p:txBody>
          <a:bodyPr/>
          <a:lstStyle/>
          <a:p>
            <a:pPr>
              <a:lnSpc>
                <a:spcPct val="80000"/>
              </a:lnSpc>
              <a:buFont typeface="Arial" pitchFamily="34" charset="0"/>
              <a:buChar char="•"/>
            </a:pPr>
            <a:r>
              <a:rPr lang="en-US" sz="2600" dirty="0" smtClean="0">
                <a:solidFill>
                  <a:schemeClr val="tx1">
                    <a:lumMod val="50000"/>
                  </a:schemeClr>
                </a:solidFill>
              </a:rPr>
              <a:t>Formal agreement between </a:t>
            </a:r>
            <a:r>
              <a:rPr lang="en-US" sz="2600" dirty="0" err="1" smtClean="0">
                <a:solidFill>
                  <a:schemeClr val="tx1">
                    <a:lumMod val="50000"/>
                  </a:schemeClr>
                </a:solidFill>
              </a:rPr>
              <a:t>Northwell</a:t>
            </a:r>
            <a:r>
              <a:rPr lang="en-US" sz="2600" dirty="0" smtClean="0">
                <a:solidFill>
                  <a:schemeClr val="tx1">
                    <a:lumMod val="50000"/>
                  </a:schemeClr>
                </a:solidFill>
              </a:rPr>
              <a:t> and the DHHS OHRP</a:t>
            </a:r>
          </a:p>
          <a:p>
            <a:pPr lvl="1">
              <a:lnSpc>
                <a:spcPct val="80000"/>
              </a:lnSpc>
              <a:buNone/>
            </a:pPr>
            <a:r>
              <a:rPr lang="en-US" sz="2600" dirty="0" smtClean="0">
                <a:solidFill>
                  <a:schemeClr val="tx1">
                    <a:lumMod val="50000"/>
                  </a:schemeClr>
                </a:solidFill>
              </a:rPr>
              <a:t>-Documentation of commitment to operate in compliance with the federal regulations governing research with human subjects </a:t>
            </a:r>
          </a:p>
          <a:p>
            <a:pPr lvl="1">
              <a:lnSpc>
                <a:spcPct val="80000"/>
              </a:lnSpc>
              <a:buNone/>
            </a:pPr>
            <a:r>
              <a:rPr lang="en-US" sz="2600" dirty="0" smtClean="0">
                <a:solidFill>
                  <a:schemeClr val="tx1">
                    <a:lumMod val="50000"/>
                  </a:schemeClr>
                </a:solidFill>
              </a:rPr>
              <a:t>-Statement of commitment to conduct research within the ethical standards outlined in the </a:t>
            </a:r>
            <a:r>
              <a:rPr lang="en-US" sz="2600" i="1" u="sng" dirty="0" smtClean="0">
                <a:solidFill>
                  <a:schemeClr val="tx1">
                    <a:lumMod val="50000"/>
                  </a:schemeClr>
                </a:solidFill>
              </a:rPr>
              <a:t>Belmont Report</a:t>
            </a:r>
            <a:r>
              <a:rPr lang="en-US" sz="2600" dirty="0" smtClean="0">
                <a:solidFill>
                  <a:schemeClr val="tx1">
                    <a:lumMod val="50000"/>
                  </a:schemeClr>
                </a:solidFill>
              </a:rPr>
              <a:t> </a:t>
            </a:r>
          </a:p>
          <a:p>
            <a:pPr lvl="1">
              <a:lnSpc>
                <a:spcPct val="80000"/>
              </a:lnSpc>
              <a:buNone/>
            </a:pPr>
            <a:r>
              <a:rPr lang="en-US" sz="2600" dirty="0" smtClean="0">
                <a:solidFill>
                  <a:schemeClr val="tx1">
                    <a:lumMod val="50000"/>
                  </a:schemeClr>
                </a:solidFill>
              </a:rPr>
              <a:t>-Applies to all research involving human subjects regardless of source of funding or support conducted at </a:t>
            </a:r>
            <a:r>
              <a:rPr lang="en-US" sz="2600" dirty="0" err="1" smtClean="0">
                <a:solidFill>
                  <a:schemeClr val="tx1">
                    <a:lumMod val="50000"/>
                  </a:schemeClr>
                </a:solidFill>
              </a:rPr>
              <a:t>Northwell</a:t>
            </a:r>
            <a:r>
              <a:rPr lang="en-US" sz="2600" dirty="0" smtClean="0">
                <a:solidFill>
                  <a:schemeClr val="tx1">
                    <a:lumMod val="50000"/>
                  </a:schemeClr>
                </a:solidFill>
              </a:rPr>
              <a:t>, as well as to research conducted elsewhere by physicians, students, staff, or other representatives of </a:t>
            </a:r>
            <a:r>
              <a:rPr lang="en-US" sz="2600" dirty="0" err="1" smtClean="0">
                <a:solidFill>
                  <a:schemeClr val="tx1">
                    <a:lumMod val="50000"/>
                  </a:schemeClr>
                </a:solidFill>
              </a:rPr>
              <a:t>Northwell</a:t>
            </a:r>
            <a:r>
              <a:rPr lang="en-US" sz="2600" dirty="0" smtClean="0">
                <a:solidFill>
                  <a:schemeClr val="tx1">
                    <a:lumMod val="50000"/>
                  </a:schemeClr>
                </a:solidFill>
              </a:rPr>
              <a:t> Health in connection with their institutional responsibilities</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285750"/>
            <a:ext cx="8229600" cy="942975"/>
          </a:xfrm>
        </p:spPr>
        <p:txBody>
          <a:bodyPr/>
          <a:lstStyle/>
          <a:p>
            <a:pPr algn="ctr"/>
            <a:r>
              <a:rPr lang="en-US" dirty="0" smtClean="0">
                <a:solidFill>
                  <a:schemeClr val="tx1">
                    <a:lumMod val="50000"/>
                  </a:schemeClr>
                </a:solidFill>
              </a:rPr>
              <a:t>What is an IRB?</a:t>
            </a:r>
            <a:endParaRPr lang="en-US" dirty="0">
              <a:solidFill>
                <a:schemeClr val="tx1">
                  <a:lumMod val="50000"/>
                </a:schemeClr>
              </a:solidFill>
            </a:endParaRPr>
          </a:p>
        </p:txBody>
      </p:sp>
      <p:sp>
        <p:nvSpPr>
          <p:cNvPr id="3" name="Content Placeholder 2"/>
          <p:cNvSpPr>
            <a:spLocks noGrp="1"/>
          </p:cNvSpPr>
          <p:nvPr>
            <p:ph sz="quarter" idx="12"/>
          </p:nvPr>
        </p:nvSpPr>
        <p:spPr>
          <a:xfrm>
            <a:off x="457200" y="1562100"/>
            <a:ext cx="8229600" cy="4381500"/>
          </a:xfrm>
        </p:spPr>
        <p:txBody>
          <a:bodyPr/>
          <a:lstStyle/>
          <a:p>
            <a:pPr>
              <a:spcBef>
                <a:spcPct val="0"/>
              </a:spcBef>
              <a:buFont typeface="Arial" pitchFamily="34" charset="0"/>
              <a:buChar char="•"/>
            </a:pPr>
            <a:r>
              <a:rPr lang="en-US" dirty="0" smtClean="0">
                <a:solidFill>
                  <a:schemeClr val="tx1">
                    <a:lumMod val="50000"/>
                  </a:schemeClr>
                </a:solidFill>
              </a:rPr>
              <a:t>An IRB is a committee whose sole mission  is to protect human subjects who participate in research.</a:t>
            </a:r>
          </a:p>
          <a:p>
            <a:pPr>
              <a:spcBef>
                <a:spcPct val="0"/>
              </a:spcBef>
              <a:buFont typeface="Arial" pitchFamily="34" charset="0"/>
              <a:buChar char="•"/>
            </a:pPr>
            <a:r>
              <a:rPr lang="en-US" dirty="0" smtClean="0">
                <a:solidFill>
                  <a:schemeClr val="tx1">
                    <a:lumMod val="50000"/>
                  </a:schemeClr>
                </a:solidFill>
              </a:rPr>
              <a:t>IRB’s are federally mandated for any institution that receives, directly or indirectly, federal money for research.</a:t>
            </a:r>
          </a:p>
          <a:p>
            <a:pPr>
              <a:spcBef>
                <a:spcPct val="0"/>
              </a:spcBef>
              <a:buFont typeface="Arial" pitchFamily="34" charset="0"/>
              <a:buChar char="•"/>
            </a:pPr>
            <a:r>
              <a:rPr lang="en-US" dirty="0" smtClean="0">
                <a:solidFill>
                  <a:schemeClr val="tx1">
                    <a:lumMod val="50000"/>
                  </a:schemeClr>
                </a:solidFill>
              </a:rPr>
              <a:t>IRB’s have the power to approve, disapprove, or require modifications prior to approval for any proposed research  </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276226"/>
            <a:ext cx="8229600" cy="942974"/>
          </a:xfrm>
        </p:spPr>
        <p:txBody>
          <a:bodyPr/>
          <a:lstStyle/>
          <a:p>
            <a:pPr algn="ctr"/>
            <a:r>
              <a:rPr lang="en-US" dirty="0" smtClean="0">
                <a:solidFill>
                  <a:schemeClr val="tx1">
                    <a:lumMod val="50000"/>
                  </a:schemeClr>
                </a:solidFill>
              </a:rPr>
              <a:t>Learning Objectives</a:t>
            </a:r>
            <a:endParaRPr lang="en-US" dirty="0">
              <a:solidFill>
                <a:schemeClr val="tx1">
                  <a:lumMod val="50000"/>
                </a:schemeClr>
              </a:solidFill>
            </a:endParaRPr>
          </a:p>
        </p:txBody>
      </p:sp>
      <p:sp>
        <p:nvSpPr>
          <p:cNvPr id="3" name="Content Placeholder 2"/>
          <p:cNvSpPr>
            <a:spLocks noGrp="1"/>
          </p:cNvSpPr>
          <p:nvPr>
            <p:ph sz="quarter" idx="12"/>
          </p:nvPr>
        </p:nvSpPr>
        <p:spPr>
          <a:xfrm>
            <a:off x="457200" y="1381125"/>
            <a:ext cx="8229600" cy="4562475"/>
          </a:xfrm>
        </p:spPr>
        <p:txBody>
          <a:bodyPr/>
          <a:lstStyle/>
          <a:p>
            <a:pPr>
              <a:buFont typeface="Arial" pitchFamily="34" charset="0"/>
              <a:buChar char="•"/>
            </a:pPr>
            <a:r>
              <a:rPr lang="en-US" dirty="0" smtClean="0">
                <a:solidFill>
                  <a:schemeClr val="tx1">
                    <a:lumMod val="50000"/>
                  </a:schemeClr>
                </a:solidFill>
              </a:rPr>
              <a:t>Understand the federal regulatory definition of minimal risk</a:t>
            </a:r>
          </a:p>
          <a:p>
            <a:pPr>
              <a:buFont typeface="Arial" pitchFamily="34" charset="0"/>
              <a:buChar char="•"/>
            </a:pPr>
            <a:r>
              <a:rPr lang="en-US" dirty="0" smtClean="0">
                <a:solidFill>
                  <a:schemeClr val="tx1">
                    <a:lumMod val="50000"/>
                  </a:schemeClr>
                </a:solidFill>
              </a:rPr>
              <a:t>Understand the functions of an Institutional Review Board</a:t>
            </a:r>
          </a:p>
          <a:p>
            <a:pPr>
              <a:buFont typeface="Arial" pitchFamily="34" charset="0"/>
              <a:buChar char="•"/>
            </a:pPr>
            <a:r>
              <a:rPr lang="en-US" dirty="0" smtClean="0">
                <a:solidFill>
                  <a:schemeClr val="tx1">
                    <a:lumMod val="50000"/>
                  </a:schemeClr>
                </a:solidFill>
              </a:rPr>
              <a:t>Understand when an exemption from review by the IRB is permissible</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04800"/>
            <a:ext cx="8229600" cy="1200150"/>
          </a:xfrm>
        </p:spPr>
        <p:txBody>
          <a:bodyPr/>
          <a:lstStyle/>
          <a:p>
            <a:pPr algn="ctr"/>
            <a:r>
              <a:rPr lang="en-US" sz="3600" dirty="0" smtClean="0">
                <a:solidFill>
                  <a:schemeClr val="tx1">
                    <a:lumMod val="50000"/>
                  </a:schemeClr>
                </a:solidFill>
              </a:rPr>
              <a:t>45 CFR 46 – The Common Rule</a:t>
            </a:r>
            <a:br>
              <a:rPr lang="en-US" sz="3600" dirty="0" smtClean="0">
                <a:solidFill>
                  <a:schemeClr val="tx1">
                    <a:lumMod val="50000"/>
                  </a:schemeClr>
                </a:solidFill>
              </a:rPr>
            </a:br>
            <a:r>
              <a:rPr lang="en-US" sz="3600" dirty="0" smtClean="0">
                <a:solidFill>
                  <a:schemeClr val="tx1">
                    <a:lumMod val="50000"/>
                  </a:schemeClr>
                </a:solidFill>
              </a:rPr>
              <a:t>Protection of Human Subjects</a:t>
            </a:r>
            <a:endParaRPr lang="en-US" sz="3600" dirty="0">
              <a:solidFill>
                <a:schemeClr val="tx1">
                  <a:lumMod val="50000"/>
                </a:schemeClr>
              </a:solidFill>
            </a:endParaRPr>
          </a:p>
        </p:txBody>
      </p:sp>
      <p:sp>
        <p:nvSpPr>
          <p:cNvPr id="3" name="Content Placeholder 2"/>
          <p:cNvSpPr>
            <a:spLocks noGrp="1"/>
          </p:cNvSpPr>
          <p:nvPr>
            <p:ph sz="quarter" idx="12"/>
          </p:nvPr>
        </p:nvSpPr>
        <p:spPr>
          <a:xfrm>
            <a:off x="457200" y="1695450"/>
            <a:ext cx="8229600" cy="4248150"/>
          </a:xfrm>
        </p:spPr>
        <p:txBody>
          <a:bodyPr/>
          <a:lstStyle/>
          <a:p>
            <a:pPr>
              <a:buFont typeface="Arial" pitchFamily="34" charset="0"/>
              <a:buChar char="•"/>
            </a:pPr>
            <a:r>
              <a:rPr lang="en-US" dirty="0" smtClean="0">
                <a:solidFill>
                  <a:schemeClr val="tx1">
                    <a:lumMod val="50000"/>
                  </a:schemeClr>
                </a:solidFill>
              </a:rPr>
              <a:t>Outlines criteria for approval of research and requirements for the informed consent process</a:t>
            </a:r>
          </a:p>
          <a:p>
            <a:pPr>
              <a:buFont typeface="Arial" pitchFamily="34" charset="0"/>
              <a:buChar char="•"/>
            </a:pPr>
            <a:r>
              <a:rPr lang="en-US" dirty="0" smtClean="0">
                <a:solidFill>
                  <a:schemeClr val="tx1">
                    <a:lumMod val="50000"/>
                  </a:schemeClr>
                </a:solidFill>
              </a:rPr>
              <a:t>Defines special requirements for vulnerable populations </a:t>
            </a:r>
          </a:p>
          <a:p>
            <a:pPr>
              <a:buFont typeface="Arial" pitchFamily="34" charset="0"/>
              <a:buChar char="•"/>
            </a:pPr>
            <a:r>
              <a:rPr lang="en-US" dirty="0" smtClean="0">
                <a:solidFill>
                  <a:schemeClr val="tx1">
                    <a:lumMod val="50000"/>
                  </a:schemeClr>
                </a:solidFill>
              </a:rPr>
              <a:t>Defines composition of IRB Committee</a:t>
            </a:r>
          </a:p>
          <a:p>
            <a:endParaRPr lang="en-US" sz="2400" dirty="0" smtClean="0">
              <a:solidFill>
                <a:schemeClr val="tx1">
                  <a:lumMod val="50000"/>
                </a:schemeClr>
              </a:solidFill>
              <a:latin typeface="Arial" pitchFamily="34" charset="0"/>
            </a:endParaRPr>
          </a:p>
          <a:p>
            <a:pPr>
              <a:buFont typeface="Arial" pitchFamily="34" charset="0"/>
              <a:buChar char="•"/>
            </a:pPr>
            <a:r>
              <a:rPr lang="en-US" dirty="0" smtClean="0">
                <a:solidFill>
                  <a:schemeClr val="tx1">
                    <a:lumMod val="50000"/>
                  </a:schemeClr>
                </a:solidFill>
                <a:hlinkClick r:id="rId3"/>
              </a:rPr>
              <a:t>http://www.hhs.gov/ohrp/humansubjects/guidance/45cfr46.htm</a:t>
            </a:r>
            <a:r>
              <a:rPr lang="en-US" dirty="0" smtClean="0">
                <a:solidFill>
                  <a:schemeClr val="tx1">
                    <a:lumMod val="50000"/>
                  </a:schemeClr>
                </a:solidFill>
              </a:rPr>
              <a:t> </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42901"/>
            <a:ext cx="8229600" cy="971550"/>
          </a:xfrm>
        </p:spPr>
        <p:txBody>
          <a:bodyPr/>
          <a:lstStyle/>
          <a:p>
            <a:pPr algn="ctr"/>
            <a:r>
              <a:rPr lang="en-US" dirty="0" smtClean="0">
                <a:solidFill>
                  <a:schemeClr val="tx1">
                    <a:lumMod val="50000"/>
                  </a:schemeClr>
                </a:solidFill>
              </a:rPr>
              <a:t>FDA regulations </a:t>
            </a:r>
            <a:endParaRPr lang="en-US" dirty="0">
              <a:solidFill>
                <a:schemeClr val="tx1">
                  <a:lumMod val="50000"/>
                </a:schemeClr>
              </a:solidFill>
            </a:endParaRPr>
          </a:p>
        </p:txBody>
      </p:sp>
      <p:sp>
        <p:nvSpPr>
          <p:cNvPr id="3" name="Content Placeholder 2"/>
          <p:cNvSpPr>
            <a:spLocks noGrp="1"/>
          </p:cNvSpPr>
          <p:nvPr>
            <p:ph sz="quarter" idx="12"/>
          </p:nvPr>
        </p:nvSpPr>
        <p:spPr>
          <a:xfrm>
            <a:off x="457200" y="1676400"/>
            <a:ext cx="8229600" cy="4267200"/>
          </a:xfrm>
        </p:spPr>
        <p:txBody>
          <a:bodyPr/>
          <a:lstStyle/>
          <a:p>
            <a:pPr>
              <a:buFont typeface="Arial" pitchFamily="34" charset="0"/>
              <a:buChar char="•"/>
            </a:pPr>
            <a:r>
              <a:rPr lang="en-US" dirty="0" smtClean="0">
                <a:solidFill>
                  <a:schemeClr val="tx1">
                    <a:lumMod val="50000"/>
                  </a:schemeClr>
                </a:solidFill>
              </a:rPr>
              <a:t>21 CFR 50 -  Protection of Human Subjects </a:t>
            </a:r>
          </a:p>
          <a:p>
            <a:pPr>
              <a:buFont typeface="Arial" pitchFamily="34" charset="0"/>
              <a:buChar char="•"/>
            </a:pPr>
            <a:r>
              <a:rPr lang="en-US" dirty="0" smtClean="0">
                <a:solidFill>
                  <a:schemeClr val="tx1">
                    <a:lumMod val="50000"/>
                  </a:schemeClr>
                </a:solidFill>
              </a:rPr>
              <a:t>21 CFR 56 - Institutional Review Boards</a:t>
            </a:r>
          </a:p>
          <a:p>
            <a:pPr>
              <a:buFont typeface="Arial" pitchFamily="34" charset="0"/>
              <a:buChar char="•"/>
            </a:pPr>
            <a:r>
              <a:rPr lang="en-US" dirty="0" smtClean="0">
                <a:solidFill>
                  <a:schemeClr val="tx1">
                    <a:lumMod val="50000"/>
                  </a:schemeClr>
                </a:solidFill>
              </a:rPr>
              <a:t>21 CFR 312 – Investigational New Drug Application</a:t>
            </a:r>
          </a:p>
          <a:p>
            <a:pPr>
              <a:buFont typeface="Arial" pitchFamily="34" charset="0"/>
              <a:buChar char="•"/>
            </a:pPr>
            <a:r>
              <a:rPr lang="en-US" dirty="0" smtClean="0">
                <a:solidFill>
                  <a:schemeClr val="tx1">
                    <a:lumMod val="50000"/>
                  </a:schemeClr>
                </a:solidFill>
              </a:rPr>
              <a:t>21 CFR 812 – Investigational Device Exemptions</a:t>
            </a:r>
          </a:p>
          <a:p>
            <a:pPr>
              <a:buFont typeface="Arial" pitchFamily="34" charset="0"/>
              <a:buChar char="•"/>
            </a:pPr>
            <a:r>
              <a:rPr lang="en-US" u="sng" dirty="0" smtClean="0">
                <a:solidFill>
                  <a:schemeClr val="tx1">
                    <a:lumMod val="50000"/>
                  </a:schemeClr>
                </a:solidFill>
              </a:rPr>
              <a:t>www.fda.gov</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04800"/>
            <a:ext cx="8229600" cy="942975"/>
          </a:xfrm>
        </p:spPr>
        <p:txBody>
          <a:bodyPr/>
          <a:lstStyle/>
          <a:p>
            <a:pPr algn="ctr"/>
            <a:r>
              <a:rPr lang="en-US" dirty="0" smtClean="0">
                <a:solidFill>
                  <a:schemeClr val="tx1">
                    <a:lumMod val="50000"/>
                  </a:schemeClr>
                </a:solidFill>
              </a:rPr>
              <a:t>HIPAA</a:t>
            </a:r>
            <a:endParaRPr lang="en-US" dirty="0">
              <a:solidFill>
                <a:schemeClr val="tx1">
                  <a:lumMod val="50000"/>
                </a:schemeClr>
              </a:solidFill>
            </a:endParaRPr>
          </a:p>
        </p:txBody>
      </p:sp>
      <p:sp>
        <p:nvSpPr>
          <p:cNvPr id="3" name="Content Placeholder 2"/>
          <p:cNvSpPr>
            <a:spLocks noGrp="1"/>
          </p:cNvSpPr>
          <p:nvPr>
            <p:ph sz="quarter" idx="12"/>
          </p:nvPr>
        </p:nvSpPr>
        <p:spPr>
          <a:xfrm>
            <a:off x="457200" y="1647825"/>
            <a:ext cx="8229600" cy="4295775"/>
          </a:xfrm>
        </p:spPr>
        <p:txBody>
          <a:bodyPr/>
          <a:lstStyle/>
          <a:p>
            <a:pPr>
              <a:buFont typeface="Arial" pitchFamily="34" charset="0"/>
              <a:buChar char="•"/>
            </a:pPr>
            <a:r>
              <a:rPr lang="en-US" dirty="0" smtClean="0">
                <a:solidFill>
                  <a:schemeClr val="tx1">
                    <a:lumMod val="50000"/>
                  </a:schemeClr>
                </a:solidFill>
              </a:rPr>
              <a:t>45 CFR 164</a:t>
            </a:r>
          </a:p>
          <a:p>
            <a:pPr>
              <a:buFont typeface="Arial" pitchFamily="34" charset="0"/>
              <a:buChar char="•"/>
            </a:pPr>
            <a:r>
              <a:rPr lang="en-US" dirty="0" smtClean="0">
                <a:solidFill>
                  <a:schemeClr val="tx1">
                    <a:lumMod val="50000"/>
                  </a:schemeClr>
                </a:solidFill>
              </a:rPr>
              <a:t>IRB serves as the privacy board to assure research studies are in compliance with HIPAA regulations</a:t>
            </a:r>
          </a:p>
          <a:p>
            <a:pPr>
              <a:buFont typeface="Arial" pitchFamily="34" charset="0"/>
              <a:buChar char="•"/>
            </a:pPr>
            <a:r>
              <a:rPr lang="en-US" u="sng" dirty="0" smtClean="0">
                <a:solidFill>
                  <a:schemeClr val="tx1">
                    <a:lumMod val="50000"/>
                  </a:schemeClr>
                </a:solidFill>
              </a:rPr>
              <a:t>http://www.access.gpo.gov/nara/cfr/waisidx_07/45cfr164_07.html</a:t>
            </a:r>
          </a:p>
          <a:p>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428626"/>
            <a:ext cx="8229600" cy="895349"/>
          </a:xfrm>
        </p:spPr>
        <p:txBody>
          <a:bodyPr/>
          <a:lstStyle/>
          <a:p>
            <a:pPr algn="ctr"/>
            <a:r>
              <a:rPr lang="en-US" dirty="0" smtClean="0">
                <a:solidFill>
                  <a:schemeClr val="tx1">
                    <a:lumMod val="50000"/>
                  </a:schemeClr>
                </a:solidFill>
              </a:rPr>
              <a:t>NY State Law</a:t>
            </a:r>
            <a:endParaRPr lang="en-US" dirty="0">
              <a:solidFill>
                <a:schemeClr val="tx1">
                  <a:lumMod val="50000"/>
                </a:schemeClr>
              </a:solidFill>
            </a:endParaRPr>
          </a:p>
        </p:txBody>
      </p:sp>
      <p:sp>
        <p:nvSpPr>
          <p:cNvPr id="3" name="Content Placeholder 2"/>
          <p:cNvSpPr>
            <a:spLocks noGrp="1"/>
          </p:cNvSpPr>
          <p:nvPr>
            <p:ph sz="quarter" idx="12"/>
          </p:nvPr>
        </p:nvSpPr>
        <p:spPr>
          <a:xfrm>
            <a:off x="457200" y="1704975"/>
            <a:ext cx="8229600" cy="4238625"/>
          </a:xfrm>
        </p:spPr>
        <p:txBody>
          <a:bodyPr/>
          <a:lstStyle/>
          <a:p>
            <a:pPr>
              <a:buFont typeface="Arial" pitchFamily="34" charset="0"/>
              <a:buChar char="•"/>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Public Health Law Article 24A</a:t>
            </a:r>
          </a:p>
          <a:p>
            <a:pPr>
              <a:buFont typeface="Arial" pitchFamily="34" charset="0"/>
              <a:buChar char="•"/>
            </a:pPr>
            <a:r>
              <a:rPr lang="en-US" dirty="0" smtClean="0">
                <a:solidFill>
                  <a:schemeClr val="tx1">
                    <a:lumMod val="50000"/>
                  </a:schemeClr>
                </a:solidFill>
              </a:rPr>
              <a:t>Protection of Human Subjects</a:t>
            </a:r>
          </a:p>
          <a:p>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dirty="0" smtClean="0">
                <a:latin typeface="Arial" pitchFamily="34" charset="0"/>
                <a:ea typeface="ＭＳ Ｐゴシック" pitchFamily="34" charset="-128"/>
              </a:rPr>
              <a:t>				</a:t>
            </a:r>
            <a:fld id="{20EE33FE-B301-4276-A47B-5A30B6629083}" type="slidenum">
              <a:rPr lang="en-US" sz="850" smtClean="0">
                <a:latin typeface="Arial" pitchFamily="34" charset="0"/>
                <a:ea typeface="ＭＳ Ｐゴシック" pitchFamily="34" charset="-128"/>
              </a:rPr>
              <a:pPr/>
              <a:t>34</a:t>
            </a:fld>
            <a:endParaRPr lang="en-US" sz="850" dirty="0" smtClean="0">
              <a:latin typeface="Arial" pitchFamily="34" charset="0"/>
              <a:ea typeface="ＭＳ Ｐゴシック" pitchFamily="34" charset="-128"/>
            </a:endParaRPr>
          </a:p>
        </p:txBody>
      </p:sp>
      <p:sp>
        <p:nvSpPr>
          <p:cNvPr id="35843" name="Rectangle 2"/>
          <p:cNvSpPr>
            <a:spLocks noGrp="1"/>
          </p:cNvSpPr>
          <p:nvPr>
            <p:ph type="title"/>
          </p:nvPr>
        </p:nvSpPr>
        <p:spPr>
          <a:xfrm>
            <a:off x="762000" y="815975"/>
            <a:ext cx="7772400" cy="1698625"/>
          </a:xfrm>
        </p:spPr>
        <p:txBody>
          <a:bodyPr/>
          <a:lstStyle/>
          <a:p>
            <a:pPr algn="ctr"/>
            <a:r>
              <a:rPr lang="en-US" sz="4000" dirty="0" smtClean="0">
                <a:solidFill>
                  <a:schemeClr val="tx1">
                    <a:lumMod val="50000"/>
                  </a:schemeClr>
                </a:solidFill>
              </a:rPr>
              <a:t>What Type of Activity Needs to Be Submitted to the IRB?</a:t>
            </a:r>
          </a:p>
        </p:txBody>
      </p:sp>
      <p:sp>
        <p:nvSpPr>
          <p:cNvPr id="35844" name="Rectangle 3"/>
          <p:cNvSpPr>
            <a:spLocks noGrp="1"/>
          </p:cNvSpPr>
          <p:nvPr>
            <p:ph type="body" idx="1"/>
          </p:nvPr>
        </p:nvSpPr>
        <p:spPr>
          <a:xfrm>
            <a:off x="685800" y="1981200"/>
            <a:ext cx="7772400" cy="4495800"/>
          </a:xfrm>
        </p:spPr>
        <p:txBody>
          <a:bodyPr/>
          <a:lstStyle/>
          <a:p>
            <a:pPr algn="ctr">
              <a:buFont typeface="Arial" pitchFamily="34" charset="0"/>
              <a:buNone/>
            </a:pPr>
            <a:endParaRPr lang="en-US" smtClean="0"/>
          </a:p>
          <a:p>
            <a:pPr>
              <a:buFont typeface="Arial" pitchFamily="34" charset="0"/>
              <a:buNone/>
            </a:pPr>
            <a:endParaRPr lang="en-US" smtClean="0"/>
          </a:p>
        </p:txBody>
      </p:sp>
      <p:pic>
        <p:nvPicPr>
          <p:cNvPr id="35845" name="Picture 4" descr="HM00363_"/>
          <p:cNvPicPr>
            <a:picLocks noChangeAspect="1" noChangeArrowheads="1"/>
          </p:cNvPicPr>
          <p:nvPr/>
        </p:nvPicPr>
        <p:blipFill>
          <a:blip r:embed="rId3" cstate="print"/>
          <a:srcRect/>
          <a:stretch>
            <a:fillRect/>
          </a:stretch>
        </p:blipFill>
        <p:spPr bwMode="auto">
          <a:xfrm>
            <a:off x="2971800" y="2514600"/>
            <a:ext cx="2960688"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dirty="0" smtClean="0">
                <a:latin typeface="Arial" pitchFamily="34" charset="0"/>
                <a:ea typeface="ＭＳ Ｐゴシック" pitchFamily="34" charset="-128"/>
              </a:rPr>
              <a:t>				</a:t>
            </a:r>
            <a:fld id="{925BC43D-78CE-4C36-92EF-72BFF606C961}" type="slidenum">
              <a:rPr lang="en-US" sz="850" smtClean="0">
                <a:latin typeface="Arial" pitchFamily="34" charset="0"/>
                <a:ea typeface="ＭＳ Ｐゴシック" pitchFamily="34" charset="-128"/>
              </a:rPr>
              <a:pPr/>
              <a:t>35</a:t>
            </a:fld>
            <a:endParaRPr lang="en-US" sz="850" dirty="0" smtClean="0">
              <a:latin typeface="Arial" pitchFamily="34" charset="0"/>
              <a:ea typeface="ＭＳ Ｐゴシック" pitchFamily="34" charset="-128"/>
            </a:endParaRPr>
          </a:p>
        </p:txBody>
      </p:sp>
      <p:sp>
        <p:nvSpPr>
          <p:cNvPr id="36867" name="Rectangle 2"/>
          <p:cNvSpPr>
            <a:spLocks noGrp="1"/>
          </p:cNvSpPr>
          <p:nvPr>
            <p:ph type="title"/>
          </p:nvPr>
        </p:nvSpPr>
        <p:spPr>
          <a:xfrm>
            <a:off x="827088" y="304800"/>
            <a:ext cx="7342187" cy="760413"/>
          </a:xfrm>
        </p:spPr>
        <p:txBody>
          <a:bodyPr/>
          <a:lstStyle/>
          <a:p>
            <a:pPr algn="ctr"/>
            <a:r>
              <a:rPr lang="en-US" sz="3600" dirty="0" smtClean="0">
                <a:solidFill>
                  <a:schemeClr val="tx1">
                    <a:lumMod val="50000"/>
                  </a:schemeClr>
                </a:solidFill>
              </a:rPr>
              <a:t>What Is Research?</a:t>
            </a:r>
          </a:p>
        </p:txBody>
      </p:sp>
      <p:sp>
        <p:nvSpPr>
          <p:cNvPr id="36868" name="Rectangle 3"/>
          <p:cNvSpPr>
            <a:spLocks noGrp="1"/>
          </p:cNvSpPr>
          <p:nvPr>
            <p:ph type="body" idx="1"/>
          </p:nvPr>
        </p:nvSpPr>
        <p:spPr>
          <a:xfrm>
            <a:off x="901700" y="1219200"/>
            <a:ext cx="7340600" cy="1395413"/>
          </a:xfrm>
        </p:spPr>
        <p:txBody>
          <a:bodyPr/>
          <a:lstStyle/>
          <a:p>
            <a:pPr>
              <a:buFont typeface="Arial" pitchFamily="34" charset="0"/>
              <a:buNone/>
            </a:pPr>
            <a:r>
              <a:rPr lang="en-US" sz="2800" smtClean="0"/>
              <a:t>“A systematic investigation designed to develop</a:t>
            </a:r>
          </a:p>
          <a:p>
            <a:pPr>
              <a:buFont typeface="Arial" pitchFamily="34" charset="0"/>
              <a:buNone/>
            </a:pPr>
            <a:r>
              <a:rPr lang="en-US" sz="2800" smtClean="0"/>
              <a:t>or contribute to </a:t>
            </a:r>
            <a:r>
              <a:rPr lang="en-US" sz="2800" smtClean="0">
                <a:solidFill>
                  <a:schemeClr val="folHlink"/>
                </a:solidFill>
              </a:rPr>
              <a:t>generalizable knowledge</a:t>
            </a:r>
            <a:r>
              <a:rPr lang="en-US" sz="2800" smtClean="0"/>
              <a:t>.”</a:t>
            </a:r>
          </a:p>
          <a:p>
            <a:pPr algn="r">
              <a:buFont typeface="Arial" pitchFamily="34" charset="0"/>
              <a:buNone/>
            </a:pPr>
            <a:r>
              <a:rPr lang="en-US" sz="2000" smtClean="0"/>
              <a:t>-- 45 CFR 46.102(d)</a:t>
            </a:r>
          </a:p>
          <a:p>
            <a:pPr lvl="1">
              <a:buFont typeface="Arial" pitchFamily="34" charset="0"/>
              <a:buNone/>
            </a:pPr>
            <a:endParaRPr lang="en-US" smtClean="0"/>
          </a:p>
          <a:p>
            <a:pPr lvl="1">
              <a:buFont typeface="Arial" pitchFamily="34" charset="0"/>
              <a:buNone/>
            </a:pPr>
            <a:endParaRPr lang="en-US" smtClean="0"/>
          </a:p>
        </p:txBody>
      </p:sp>
      <p:sp>
        <p:nvSpPr>
          <p:cNvPr id="36869" name="Text Box 4"/>
          <p:cNvSpPr txBox="1">
            <a:spLocks noChangeArrowheads="1"/>
          </p:cNvSpPr>
          <p:nvPr/>
        </p:nvSpPr>
        <p:spPr bwMode="auto">
          <a:xfrm>
            <a:off x="1066800" y="4114800"/>
            <a:ext cx="73152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36870" name="Text Box 5"/>
          <p:cNvSpPr txBox="1">
            <a:spLocks noChangeArrowheads="1"/>
          </p:cNvSpPr>
          <p:nvPr/>
        </p:nvSpPr>
        <p:spPr bwMode="auto">
          <a:xfrm>
            <a:off x="762000" y="2667000"/>
            <a:ext cx="7620000" cy="2740025"/>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“[…]the term ‘research’ designates an activity designed to test an hypothesis, permit conclusions to be drawn, and thereby to develop or contribute to </a:t>
            </a:r>
            <a:r>
              <a:rPr lang="en-US" sz="2400">
                <a:solidFill>
                  <a:schemeClr val="folHlink"/>
                </a:solidFill>
                <a:latin typeface="Calibri" pitchFamily="34" charset="0"/>
              </a:rPr>
              <a:t>generalizable knowledge…</a:t>
            </a:r>
            <a:r>
              <a:rPr lang="en-US" sz="2400">
                <a:latin typeface="Calibri" pitchFamily="34" charset="0"/>
              </a:rPr>
              <a:t>Research is usually described in a formal protocol that sets forth an objective and a set of procedures to reach that objective.”</a:t>
            </a:r>
          </a:p>
          <a:p>
            <a:pPr algn="r">
              <a:spcBef>
                <a:spcPct val="50000"/>
              </a:spcBef>
            </a:pPr>
            <a:r>
              <a:rPr lang="en-US" sz="2000">
                <a:latin typeface="Times New Roman" pitchFamily="18" charset="0"/>
              </a:rPr>
              <a:t>-- Belmont Report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dirty="0" smtClean="0">
                <a:latin typeface="Arial" pitchFamily="34" charset="0"/>
                <a:ea typeface="ＭＳ Ｐゴシック" pitchFamily="34" charset="-128"/>
              </a:rPr>
              <a:t>				</a:t>
            </a:r>
            <a:fld id="{95A9B35D-F70E-4A81-A5BE-7538482E5A53}" type="slidenum">
              <a:rPr lang="en-US" sz="850" smtClean="0">
                <a:latin typeface="Arial" pitchFamily="34" charset="0"/>
                <a:ea typeface="ＭＳ Ｐゴシック" pitchFamily="34" charset="-128"/>
              </a:rPr>
              <a:pPr/>
              <a:t>36</a:t>
            </a:fld>
            <a:endParaRPr lang="en-US" sz="850" dirty="0" smtClean="0">
              <a:latin typeface="Arial" pitchFamily="34" charset="0"/>
              <a:ea typeface="ＭＳ Ｐゴシック" pitchFamily="34" charset="-128"/>
            </a:endParaRPr>
          </a:p>
        </p:txBody>
      </p:sp>
      <p:sp>
        <p:nvSpPr>
          <p:cNvPr id="37891" name="Rectangle 2"/>
          <p:cNvSpPr>
            <a:spLocks noGrp="1"/>
          </p:cNvSpPr>
          <p:nvPr>
            <p:ph type="title"/>
          </p:nvPr>
        </p:nvSpPr>
        <p:spPr>
          <a:xfrm>
            <a:off x="685800" y="152400"/>
            <a:ext cx="7772400" cy="560388"/>
          </a:xfrm>
        </p:spPr>
        <p:txBody>
          <a:bodyPr/>
          <a:lstStyle/>
          <a:p>
            <a:pPr algn="ctr"/>
            <a:r>
              <a:rPr lang="en-US" sz="3600" dirty="0" smtClean="0">
                <a:solidFill>
                  <a:schemeClr val="tx1">
                    <a:lumMod val="50000"/>
                  </a:schemeClr>
                </a:solidFill>
              </a:rPr>
              <a:t>What Is a Human Subject?</a:t>
            </a:r>
          </a:p>
        </p:txBody>
      </p:sp>
      <p:sp>
        <p:nvSpPr>
          <p:cNvPr id="37892" name="Rectangle 3"/>
          <p:cNvSpPr>
            <a:spLocks noGrp="1"/>
          </p:cNvSpPr>
          <p:nvPr>
            <p:ph type="body" idx="1"/>
          </p:nvPr>
        </p:nvSpPr>
        <p:spPr>
          <a:xfrm>
            <a:off x="901700" y="990600"/>
            <a:ext cx="7269163" cy="4017963"/>
          </a:xfrm>
        </p:spPr>
        <p:txBody>
          <a:bodyPr/>
          <a:lstStyle/>
          <a:p>
            <a:pPr>
              <a:lnSpc>
                <a:spcPct val="80000"/>
              </a:lnSpc>
            </a:pPr>
            <a:r>
              <a:rPr lang="en-US" sz="2400" dirty="0" smtClean="0"/>
              <a:t>“A </a:t>
            </a:r>
            <a:r>
              <a:rPr lang="en-US" sz="2400" b="1" dirty="0" smtClean="0"/>
              <a:t>living individual</a:t>
            </a:r>
            <a:r>
              <a:rPr lang="en-US" sz="2400" dirty="0" smtClean="0"/>
              <a:t> about whom an investigator…conducting research obtains (1) data through intervention or interaction with the individual, or (2) </a:t>
            </a:r>
            <a:r>
              <a:rPr lang="en-US" sz="2400" dirty="0" smtClean="0">
                <a:solidFill>
                  <a:schemeClr val="folHlink"/>
                </a:solidFill>
              </a:rPr>
              <a:t>identifiable</a:t>
            </a:r>
            <a:r>
              <a:rPr lang="en-US" sz="2400" dirty="0" smtClean="0"/>
              <a:t> private </a:t>
            </a:r>
            <a:r>
              <a:rPr lang="en-US" sz="2400" dirty="0" smtClean="0">
                <a:solidFill>
                  <a:schemeClr val="folHlink"/>
                </a:solidFill>
              </a:rPr>
              <a:t>information</a:t>
            </a:r>
            <a:r>
              <a:rPr lang="en-US" sz="2400" dirty="0" smtClean="0"/>
              <a:t>.”</a:t>
            </a:r>
          </a:p>
          <a:p>
            <a:pPr algn="r">
              <a:lnSpc>
                <a:spcPct val="80000"/>
              </a:lnSpc>
              <a:buFont typeface="Arial" pitchFamily="34" charset="0"/>
              <a:buNone/>
            </a:pPr>
            <a:r>
              <a:rPr lang="en-US" sz="2400" dirty="0" smtClean="0"/>
              <a:t>     -- </a:t>
            </a:r>
            <a:r>
              <a:rPr lang="en-US" sz="2400" dirty="0" smtClean="0">
                <a:hlinkClick r:id="rId3"/>
              </a:rPr>
              <a:t>45CFR46.102</a:t>
            </a:r>
            <a:r>
              <a:rPr lang="en-US" sz="2400" dirty="0" smtClean="0"/>
              <a:t>		</a:t>
            </a:r>
          </a:p>
          <a:p>
            <a:pPr>
              <a:lnSpc>
                <a:spcPct val="80000"/>
              </a:lnSpc>
            </a:pPr>
            <a:r>
              <a:rPr lang="en-US" sz="2400" dirty="0" smtClean="0"/>
              <a:t>“An individual who is or becomes a participant in research, either as a recipient of the test article or as a control. A subject may be either a healthy human or a patient.”  -- </a:t>
            </a:r>
            <a:r>
              <a:rPr lang="en-US" sz="2400" dirty="0" smtClean="0">
                <a:hlinkClick r:id="rId4"/>
              </a:rPr>
              <a:t>21CFR50.3</a:t>
            </a:r>
            <a:endParaRPr lang="en-US" sz="2400" dirty="0" smtClean="0"/>
          </a:p>
          <a:p>
            <a:pPr>
              <a:lnSpc>
                <a:spcPct val="80000"/>
              </a:lnSpc>
              <a:buFont typeface="Arial" pitchFamily="34" charset="0"/>
              <a:buNone/>
            </a:pPr>
            <a:endParaRPr lang="en-US" sz="2400" dirty="0"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dirty="0" smtClean="0">
                <a:latin typeface="Arial" pitchFamily="34" charset="0"/>
                <a:ea typeface="ＭＳ Ｐゴシック" pitchFamily="34" charset="-128"/>
              </a:rPr>
              <a:t>		</a:t>
            </a:r>
            <a:r>
              <a:rPr lang="en-US" sz="850" dirty="0" smtClean="0">
                <a:latin typeface="Arial" pitchFamily="34" charset="0"/>
                <a:ea typeface="ＭＳ Ｐゴシック" pitchFamily="34" charset="-128"/>
              </a:rPr>
              <a:t>		</a:t>
            </a:r>
            <a:fld id="{12F08553-94D7-44C0-B6D5-59B0B545B5E4}" type="slidenum">
              <a:rPr lang="en-US" sz="850" smtClean="0">
                <a:latin typeface="Arial" pitchFamily="34" charset="0"/>
                <a:ea typeface="ＭＳ Ｐゴシック" pitchFamily="34" charset="-128"/>
              </a:rPr>
              <a:pPr/>
              <a:t>37</a:t>
            </a:fld>
            <a:endParaRPr lang="en-US" sz="850" dirty="0" smtClean="0">
              <a:latin typeface="Arial" pitchFamily="34" charset="0"/>
              <a:ea typeface="ＭＳ Ｐゴシック" pitchFamily="34" charset="-128"/>
            </a:endParaRPr>
          </a:p>
        </p:txBody>
      </p:sp>
      <p:sp>
        <p:nvSpPr>
          <p:cNvPr id="484354" name="Rectangle 2"/>
          <p:cNvSpPr>
            <a:spLocks noGrp="1"/>
          </p:cNvSpPr>
          <p:nvPr>
            <p:ph type="body" idx="1"/>
          </p:nvPr>
        </p:nvSpPr>
        <p:spPr>
          <a:xfrm>
            <a:off x="1189038" y="1447800"/>
            <a:ext cx="6765925" cy="3187700"/>
          </a:xfrm>
        </p:spPr>
        <p:txBody>
          <a:bodyPr/>
          <a:lstStyle/>
          <a:p>
            <a:pPr algn="ctr">
              <a:lnSpc>
                <a:spcPct val="80000"/>
              </a:lnSpc>
              <a:buFont typeface="Arial" pitchFamily="34" charset="0"/>
              <a:buNone/>
            </a:pPr>
            <a:r>
              <a:rPr lang="en-US" sz="4000" smtClean="0"/>
              <a:t>IRB review and approval is required PRIOR to initiation of all research involving human subjects.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8435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dirty="0" smtClean="0">
                <a:latin typeface="Arial" pitchFamily="34" charset="0"/>
                <a:ea typeface="ＭＳ Ｐゴシック" pitchFamily="34" charset="-128"/>
              </a:rPr>
              <a:t>				</a:t>
            </a:r>
            <a:fld id="{2182F717-B60F-43A3-839F-0D8F665832C9}" type="slidenum">
              <a:rPr lang="en-US" sz="850" smtClean="0">
                <a:latin typeface="Arial" pitchFamily="34" charset="0"/>
                <a:ea typeface="ＭＳ Ｐゴシック" pitchFamily="34" charset="-128"/>
              </a:rPr>
              <a:pPr/>
              <a:t>38</a:t>
            </a:fld>
            <a:endParaRPr lang="en-US" sz="850" dirty="0" smtClean="0">
              <a:latin typeface="Arial" pitchFamily="34" charset="0"/>
              <a:ea typeface="ＭＳ Ｐゴシック" pitchFamily="34" charset="-128"/>
            </a:endParaRPr>
          </a:p>
        </p:txBody>
      </p:sp>
      <p:sp>
        <p:nvSpPr>
          <p:cNvPr id="39939" name="Rectangle 2"/>
          <p:cNvSpPr>
            <a:spLocks noGrp="1"/>
          </p:cNvSpPr>
          <p:nvPr>
            <p:ph type="title"/>
          </p:nvPr>
        </p:nvSpPr>
        <p:spPr>
          <a:xfrm>
            <a:off x="685800" y="457200"/>
            <a:ext cx="7772400" cy="612775"/>
          </a:xfrm>
        </p:spPr>
        <p:txBody>
          <a:bodyPr/>
          <a:lstStyle/>
          <a:p>
            <a:pPr algn="ctr"/>
            <a:r>
              <a:rPr lang="en-US" sz="3600" dirty="0" smtClean="0">
                <a:solidFill>
                  <a:schemeClr val="tx1">
                    <a:lumMod val="50000"/>
                  </a:schemeClr>
                </a:solidFill>
              </a:rPr>
              <a:t>Is It Research?</a:t>
            </a:r>
          </a:p>
        </p:txBody>
      </p:sp>
      <p:sp>
        <p:nvSpPr>
          <p:cNvPr id="39940" name="Rectangle 3"/>
          <p:cNvSpPr>
            <a:spLocks noGrp="1"/>
          </p:cNvSpPr>
          <p:nvPr>
            <p:ph type="body" idx="1"/>
          </p:nvPr>
        </p:nvSpPr>
        <p:spPr>
          <a:xfrm>
            <a:off x="685800" y="1371600"/>
            <a:ext cx="4462462" cy="2424113"/>
          </a:xfrm>
        </p:spPr>
        <p:txBody>
          <a:bodyPr/>
          <a:lstStyle/>
          <a:p>
            <a:pPr>
              <a:buClr>
                <a:schemeClr val="tx1"/>
              </a:buClr>
              <a:buFont typeface="Arial" pitchFamily="34" charset="0"/>
              <a:buChar char="•"/>
            </a:pPr>
            <a:r>
              <a:rPr lang="en-US" sz="2800" dirty="0" smtClean="0"/>
              <a:t>  Quality Assurance or Quality Improvement projects.</a:t>
            </a:r>
          </a:p>
          <a:p>
            <a:pPr>
              <a:buClr>
                <a:schemeClr val="tx1"/>
              </a:buClr>
              <a:buFont typeface="Arial" pitchFamily="34" charset="0"/>
              <a:buChar char="•"/>
            </a:pPr>
            <a:r>
              <a:rPr lang="en-US" sz="2800" dirty="0" smtClean="0"/>
              <a:t>  Chart reviews.</a:t>
            </a:r>
          </a:p>
          <a:p>
            <a:pPr>
              <a:buClr>
                <a:schemeClr val="tx1"/>
              </a:buClr>
              <a:buFont typeface="Arial" pitchFamily="34" charset="0"/>
              <a:buChar char="•"/>
            </a:pPr>
            <a:r>
              <a:rPr lang="en-US" sz="2800" dirty="0" smtClean="0"/>
              <a:t>  Use of discard specimens.</a:t>
            </a:r>
          </a:p>
        </p:txBody>
      </p:sp>
      <p:sp>
        <p:nvSpPr>
          <p:cNvPr id="39941" name="Rectangle 4"/>
          <p:cNvSpPr>
            <a:spLocks noChangeArrowheads="1"/>
          </p:cNvSpPr>
          <p:nvPr/>
        </p:nvSpPr>
        <p:spPr bwMode="auto">
          <a:xfrm>
            <a:off x="1447800" y="4038600"/>
            <a:ext cx="6248400" cy="1295400"/>
          </a:xfrm>
          <a:prstGeom prst="rect">
            <a:avLst/>
          </a:prstGeom>
          <a:noFill/>
          <a:ln w="9525">
            <a:noFill/>
            <a:miter lim="800000"/>
            <a:headEnd/>
            <a:tailEnd/>
          </a:ln>
        </p:spPr>
        <p:txBody>
          <a:bodyPr/>
          <a:lstStyle/>
          <a:p>
            <a:pPr marL="342900" indent="-342900" algn="ctr">
              <a:spcBef>
                <a:spcPct val="20000"/>
              </a:spcBef>
              <a:buClr>
                <a:schemeClr val="tx2"/>
              </a:buClr>
              <a:buSzPct val="115000"/>
            </a:pPr>
            <a:r>
              <a:rPr lang="en-US" sz="2800" i="1">
                <a:latin typeface="Calibri" pitchFamily="34" charset="0"/>
              </a:rPr>
              <a:t>Even though patient care is not altered, it may still be research!</a:t>
            </a:r>
          </a:p>
          <a:p>
            <a:pPr marL="342900" indent="-342900" algn="ctr">
              <a:spcBef>
                <a:spcPct val="20000"/>
              </a:spcBef>
              <a:buClr>
                <a:schemeClr val="tx2"/>
              </a:buClr>
              <a:buSzPct val="115000"/>
              <a:buFontTx/>
              <a:buChar char="•"/>
            </a:pPr>
            <a:endParaRPr lang="en-US" sz="3200">
              <a:latin typeface="Calibri" pitchFamily="34" charset="0"/>
            </a:endParaRPr>
          </a:p>
        </p:txBody>
      </p:sp>
      <p:pic>
        <p:nvPicPr>
          <p:cNvPr id="39942" name="Picture 5" descr="j0280747"/>
          <p:cNvPicPr>
            <a:picLocks noChangeAspect="1" noChangeArrowheads="1"/>
          </p:cNvPicPr>
          <p:nvPr/>
        </p:nvPicPr>
        <p:blipFill>
          <a:blip r:embed="rId3" cstate="print"/>
          <a:srcRect/>
          <a:stretch>
            <a:fillRect/>
          </a:stretch>
        </p:blipFill>
        <p:spPr bwMode="auto">
          <a:xfrm>
            <a:off x="5715000" y="1371600"/>
            <a:ext cx="2386013" cy="22066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40E1EEFF-18AE-4C62-B64F-FA4A75E5EE91}" type="slidenum">
              <a:rPr lang="en-US" sz="850" smtClean="0">
                <a:latin typeface="Arial" pitchFamily="34" charset="0"/>
                <a:ea typeface="ＭＳ Ｐゴシック" pitchFamily="34" charset="-128"/>
              </a:rPr>
              <a:pPr/>
              <a:t>39</a:t>
            </a:fld>
            <a:endParaRPr lang="en-US" sz="850" dirty="0" smtClean="0">
              <a:latin typeface="Arial" pitchFamily="34" charset="0"/>
              <a:ea typeface="ＭＳ Ｐゴシック" pitchFamily="34" charset="-128"/>
            </a:endParaRPr>
          </a:p>
        </p:txBody>
      </p:sp>
      <p:sp>
        <p:nvSpPr>
          <p:cNvPr id="40963" name="Rectangle 2"/>
          <p:cNvSpPr>
            <a:spLocks noGrp="1"/>
          </p:cNvSpPr>
          <p:nvPr>
            <p:ph type="title"/>
          </p:nvPr>
        </p:nvSpPr>
        <p:spPr/>
        <p:txBody>
          <a:bodyPr/>
          <a:lstStyle/>
          <a:p>
            <a:pPr algn="ctr"/>
            <a:r>
              <a:rPr lang="en-US" sz="3600" dirty="0" smtClean="0">
                <a:solidFill>
                  <a:schemeClr val="tx1">
                    <a:lumMod val="50000"/>
                  </a:schemeClr>
                </a:solidFill>
              </a:rPr>
              <a:t>Research vs. Standard Care</a:t>
            </a:r>
          </a:p>
        </p:txBody>
      </p:sp>
      <p:sp>
        <p:nvSpPr>
          <p:cNvPr id="40964" name="Rectangle 3"/>
          <p:cNvSpPr>
            <a:spLocks noGrp="1"/>
          </p:cNvSpPr>
          <p:nvPr>
            <p:ph type="body" idx="1"/>
          </p:nvPr>
        </p:nvSpPr>
        <p:spPr>
          <a:xfrm>
            <a:off x="1066800" y="1295400"/>
            <a:ext cx="7126288" cy="2141538"/>
          </a:xfrm>
        </p:spPr>
        <p:txBody>
          <a:bodyPr/>
          <a:lstStyle/>
          <a:p>
            <a:pPr>
              <a:buFont typeface="Arial" pitchFamily="34" charset="0"/>
              <a:buNone/>
            </a:pPr>
            <a:r>
              <a:rPr lang="en-US" smtClean="0"/>
              <a:t>“The distinction between research and</a:t>
            </a:r>
          </a:p>
          <a:p>
            <a:pPr>
              <a:buFont typeface="Arial" pitchFamily="34" charset="0"/>
              <a:buNone/>
            </a:pPr>
            <a:r>
              <a:rPr lang="en-US" smtClean="0"/>
              <a:t>practice is blurred partly because both</a:t>
            </a:r>
          </a:p>
          <a:p>
            <a:pPr>
              <a:buFont typeface="Arial" pitchFamily="34" charset="0"/>
              <a:buNone/>
            </a:pPr>
            <a:r>
              <a:rPr lang="en-US" smtClean="0"/>
              <a:t>often occur together (as in research</a:t>
            </a:r>
          </a:p>
          <a:p>
            <a:pPr>
              <a:buFont typeface="Arial" pitchFamily="34" charset="0"/>
              <a:buNone/>
            </a:pPr>
            <a:r>
              <a:rPr lang="en-US" smtClean="0"/>
              <a:t>designed to evaluate a therapy or procedure)[…]”</a:t>
            </a:r>
          </a:p>
        </p:txBody>
      </p:sp>
      <p:pic>
        <p:nvPicPr>
          <p:cNvPr id="40965" name="Picture 4" descr="PE02716_"/>
          <p:cNvPicPr>
            <a:picLocks noChangeAspect="1" noChangeArrowheads="1"/>
          </p:cNvPicPr>
          <p:nvPr/>
        </p:nvPicPr>
        <p:blipFill>
          <a:blip r:embed="rId3" cstate="print"/>
          <a:srcRect/>
          <a:stretch>
            <a:fillRect/>
          </a:stretch>
        </p:blipFill>
        <p:spPr bwMode="auto">
          <a:xfrm>
            <a:off x="1905000" y="4343400"/>
            <a:ext cx="1820863" cy="1717675"/>
          </a:xfrm>
          <a:prstGeom prst="rect">
            <a:avLst/>
          </a:prstGeom>
          <a:noFill/>
          <a:ln w="9525">
            <a:noFill/>
            <a:miter lim="800000"/>
            <a:headEnd/>
            <a:tailEnd/>
          </a:ln>
        </p:spPr>
      </p:pic>
      <p:pic>
        <p:nvPicPr>
          <p:cNvPr id="40966" name="Picture 5" descr="pe02076a"/>
          <p:cNvPicPr>
            <a:picLocks noChangeAspect="1" noChangeArrowheads="1"/>
          </p:cNvPicPr>
          <p:nvPr/>
        </p:nvPicPr>
        <p:blipFill>
          <a:blip r:embed="rId4" cstate="print"/>
          <a:srcRect/>
          <a:stretch>
            <a:fillRect/>
          </a:stretch>
        </p:blipFill>
        <p:spPr bwMode="auto">
          <a:xfrm>
            <a:off x="5334000" y="4343400"/>
            <a:ext cx="1665288" cy="1752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42900"/>
            <a:ext cx="8229600" cy="904875"/>
          </a:xfrm>
        </p:spPr>
        <p:txBody>
          <a:bodyPr/>
          <a:lstStyle/>
          <a:p>
            <a:pPr algn="ctr"/>
            <a:r>
              <a:rPr lang="en-US" dirty="0" smtClean="0">
                <a:solidFill>
                  <a:schemeClr val="tx1">
                    <a:lumMod val="50000"/>
                  </a:schemeClr>
                </a:solidFill>
              </a:rPr>
              <a:t>Learning Objectives</a:t>
            </a:r>
            <a:endParaRPr lang="en-US" dirty="0">
              <a:solidFill>
                <a:schemeClr val="tx1">
                  <a:lumMod val="50000"/>
                </a:schemeClr>
              </a:solidFill>
            </a:endParaRPr>
          </a:p>
        </p:txBody>
      </p:sp>
      <p:sp>
        <p:nvSpPr>
          <p:cNvPr id="3" name="Content Placeholder 2"/>
          <p:cNvSpPr>
            <a:spLocks noGrp="1"/>
          </p:cNvSpPr>
          <p:nvPr>
            <p:ph sz="quarter" idx="12"/>
          </p:nvPr>
        </p:nvSpPr>
        <p:spPr>
          <a:xfrm>
            <a:off x="457200" y="1390651"/>
            <a:ext cx="8229600" cy="4552950"/>
          </a:xfrm>
        </p:spPr>
        <p:txBody>
          <a:bodyPr/>
          <a:lstStyle/>
          <a:p>
            <a:pPr>
              <a:buFont typeface="Arial" pitchFamily="34" charset="0"/>
              <a:buChar char="•"/>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Understand the ethical considerations of study design</a:t>
            </a:r>
          </a:p>
          <a:p>
            <a:pPr>
              <a:buFont typeface="Arial" pitchFamily="34" charset="0"/>
              <a:buChar char="•"/>
            </a:pPr>
            <a:r>
              <a:rPr lang="en-US" dirty="0" smtClean="0">
                <a:solidFill>
                  <a:schemeClr val="tx1">
                    <a:lumMod val="50000"/>
                  </a:schemeClr>
                </a:solidFill>
              </a:rPr>
              <a:t>Understand the importance of clinical equipoise</a:t>
            </a:r>
          </a:p>
          <a:p>
            <a:pPr>
              <a:buFont typeface="Arial" pitchFamily="34" charset="0"/>
              <a:buChar char="•"/>
            </a:pPr>
            <a:r>
              <a:rPr lang="en-US" dirty="0" smtClean="0">
                <a:solidFill>
                  <a:schemeClr val="tx1">
                    <a:lumMod val="50000"/>
                  </a:schemeClr>
                </a:solidFill>
              </a:rPr>
              <a:t>Understand the role of analysis of risks and benefits in the ethical conduct of research</a:t>
            </a:r>
          </a:p>
          <a:p>
            <a:pPr>
              <a:buFont typeface="Arial" pitchFamily="34" charset="0"/>
              <a:buChar char="•"/>
            </a:pPr>
            <a:r>
              <a:rPr lang="en-US" dirty="0" smtClean="0">
                <a:solidFill>
                  <a:schemeClr val="tx1">
                    <a:lumMod val="50000"/>
                  </a:schemeClr>
                </a:solidFill>
              </a:rPr>
              <a:t>Understand the impact of therapeutic misconception</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A36378F0-91ED-420F-A23B-1A839AD31F30}" type="slidenum">
              <a:rPr lang="en-US" sz="850" smtClean="0">
                <a:latin typeface="Arial" pitchFamily="34" charset="0"/>
                <a:ea typeface="ＭＳ Ｐゴシック" pitchFamily="34" charset="-128"/>
              </a:rPr>
              <a:pPr/>
              <a:t>40</a:t>
            </a:fld>
            <a:endParaRPr lang="en-US" sz="850" dirty="0" smtClean="0">
              <a:latin typeface="Arial" pitchFamily="34" charset="0"/>
              <a:ea typeface="ＭＳ Ｐゴシック" pitchFamily="34" charset="-128"/>
            </a:endParaRPr>
          </a:p>
        </p:txBody>
      </p:sp>
      <p:sp>
        <p:nvSpPr>
          <p:cNvPr id="41987" name="Rectangle 2"/>
          <p:cNvSpPr>
            <a:spLocks noGrp="1"/>
          </p:cNvSpPr>
          <p:nvPr>
            <p:ph type="title"/>
          </p:nvPr>
        </p:nvSpPr>
        <p:spPr>
          <a:xfrm>
            <a:off x="457200" y="371475"/>
            <a:ext cx="8229600" cy="949325"/>
          </a:xfrm>
        </p:spPr>
        <p:txBody>
          <a:bodyPr/>
          <a:lstStyle/>
          <a:p>
            <a:pPr algn="ctr"/>
            <a:r>
              <a:rPr lang="en-US" sz="3200" dirty="0" smtClean="0">
                <a:solidFill>
                  <a:schemeClr val="tx1">
                    <a:lumMod val="50000"/>
                  </a:schemeClr>
                </a:solidFill>
              </a:rPr>
              <a:t>If It’s Human Subjects Research, </a:t>
            </a:r>
            <a:br>
              <a:rPr lang="en-US" sz="3200" dirty="0" smtClean="0">
                <a:solidFill>
                  <a:schemeClr val="tx1">
                    <a:lumMod val="50000"/>
                  </a:schemeClr>
                </a:solidFill>
              </a:rPr>
            </a:br>
            <a:r>
              <a:rPr lang="en-US" sz="3200" dirty="0" smtClean="0">
                <a:solidFill>
                  <a:schemeClr val="tx1">
                    <a:lumMod val="50000"/>
                  </a:schemeClr>
                </a:solidFill>
              </a:rPr>
              <a:t>What Do You Do?</a:t>
            </a:r>
          </a:p>
        </p:txBody>
      </p:sp>
      <p:sp>
        <p:nvSpPr>
          <p:cNvPr id="41988" name="Rectangle 3"/>
          <p:cNvSpPr>
            <a:spLocks noGrp="1"/>
          </p:cNvSpPr>
          <p:nvPr>
            <p:ph type="body" idx="1"/>
          </p:nvPr>
        </p:nvSpPr>
        <p:spPr>
          <a:xfrm>
            <a:off x="534988" y="1676400"/>
            <a:ext cx="7773987" cy="4111625"/>
          </a:xfrm>
        </p:spPr>
        <p:txBody>
          <a:bodyPr/>
          <a:lstStyle/>
          <a:p>
            <a:pPr>
              <a:buFont typeface="Arial" pitchFamily="34" charset="0"/>
              <a:buNone/>
            </a:pPr>
            <a:r>
              <a:rPr lang="en-US" smtClean="0"/>
              <a:t>Determine what category your research </a:t>
            </a:r>
          </a:p>
          <a:p>
            <a:pPr>
              <a:buFont typeface="Arial" pitchFamily="34" charset="0"/>
              <a:buNone/>
            </a:pPr>
            <a:r>
              <a:rPr lang="en-US" smtClean="0"/>
              <a:t>falls into.</a:t>
            </a:r>
          </a:p>
          <a:p>
            <a:pPr lvl="1"/>
            <a:r>
              <a:rPr lang="en-US" sz="3200" smtClean="0"/>
              <a:t>Exempt.</a:t>
            </a:r>
          </a:p>
          <a:p>
            <a:pPr lvl="1"/>
            <a:r>
              <a:rPr lang="en-US" sz="3200" smtClean="0"/>
              <a:t>Expedited.</a:t>
            </a:r>
          </a:p>
          <a:p>
            <a:pPr lvl="1"/>
            <a:r>
              <a:rPr lang="en-US" sz="3200" smtClean="0"/>
              <a:t>Full board review.</a:t>
            </a:r>
          </a:p>
          <a:p>
            <a:pPr lvl="1">
              <a:buFont typeface="Arial" pitchFamily="34" charset="0"/>
              <a:buNone/>
            </a:pPr>
            <a:endParaRPr lang="en-US" sz="3200" smtClean="0">
              <a:latin typeface="Arial" pitchFamily="34" charset="0"/>
            </a:endParaRPr>
          </a:p>
        </p:txBody>
      </p:sp>
      <p:pic>
        <p:nvPicPr>
          <p:cNvPr id="41989" name="Picture 4" descr="j0078729"/>
          <p:cNvPicPr>
            <a:picLocks noChangeAspect="1" noChangeArrowheads="1"/>
          </p:cNvPicPr>
          <p:nvPr/>
        </p:nvPicPr>
        <p:blipFill>
          <a:blip r:embed="rId3" cstate="print"/>
          <a:srcRect/>
          <a:stretch>
            <a:fillRect/>
          </a:stretch>
        </p:blipFill>
        <p:spPr bwMode="auto">
          <a:xfrm>
            <a:off x="4800600" y="2514600"/>
            <a:ext cx="3303588" cy="2779713"/>
          </a:xfrm>
          <a:prstGeom prst="rect">
            <a:avLst/>
          </a:prstGeom>
          <a:solidFill>
            <a:srgbClr val="3399FF"/>
          </a:solid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p:cNvSpPr>
          <p:nvPr>
            <p:ph type="title"/>
          </p:nvPr>
        </p:nvSpPr>
        <p:spPr>
          <a:xfrm>
            <a:off x="457199" y="790575"/>
            <a:ext cx="8229600" cy="4568825"/>
          </a:xfrm>
        </p:spPr>
        <p:txBody>
          <a:bodyPr/>
          <a:lstStyle/>
          <a:p>
            <a:pPr algn="ctr"/>
            <a:r>
              <a:rPr lang="en-US" sz="3600" dirty="0" smtClean="0">
                <a:solidFill>
                  <a:schemeClr val="tx1">
                    <a:lumMod val="50000"/>
                  </a:schemeClr>
                </a:solidFill>
              </a:rPr>
              <a:t>Categories of Review</a:t>
            </a:r>
            <a:br>
              <a:rPr lang="en-US" sz="3600" dirty="0" smtClean="0">
                <a:solidFill>
                  <a:schemeClr val="tx1">
                    <a:lumMod val="50000"/>
                  </a:schemeClr>
                </a:solidFill>
              </a:rPr>
            </a:br>
            <a:r>
              <a:rPr lang="en-US" sz="3600" dirty="0" smtClean="0">
                <a:solidFill>
                  <a:schemeClr val="tx1">
                    <a:lumMod val="50000"/>
                  </a:schemeClr>
                </a:solidFill>
              </a:rPr>
              <a:t/>
            </a:r>
            <a:br>
              <a:rPr lang="en-US" sz="3600" dirty="0" smtClean="0">
                <a:solidFill>
                  <a:schemeClr val="tx1">
                    <a:lumMod val="50000"/>
                  </a:schemeClr>
                </a:solidFill>
              </a:rPr>
            </a:br>
            <a:r>
              <a:rPr lang="en-US" sz="3600" dirty="0" smtClean="0">
                <a:solidFill>
                  <a:schemeClr val="tx1">
                    <a:lumMod val="50000"/>
                  </a:schemeClr>
                </a:solidFill>
              </a:rPr>
              <a:t/>
            </a:r>
            <a:br>
              <a:rPr lang="en-US" sz="3600" dirty="0" smtClean="0">
                <a:solidFill>
                  <a:schemeClr val="tx1">
                    <a:lumMod val="50000"/>
                  </a:schemeClr>
                </a:solidFill>
              </a:rPr>
            </a:br>
            <a:endParaRPr lang="en-US" sz="3600" dirty="0" smtClean="0">
              <a:solidFill>
                <a:schemeClr val="tx1">
                  <a:lumMod val="50000"/>
                </a:schemeClr>
              </a:solidFill>
            </a:endParaRPr>
          </a:p>
        </p:txBody>
      </p:sp>
      <p:sp>
        <p:nvSpPr>
          <p:cNvPr id="43010" name="Slide Number Placeholder 5"/>
          <p:cNvSpPr>
            <a:spLocks noGrp="1"/>
          </p:cNvSpPr>
          <p:nvPr>
            <p:ph type="sldNum" sz="quarter" idx="11"/>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57E15544-9F6F-403D-A093-69D28C97FBC2}" type="slidenum">
              <a:rPr lang="en-US" sz="850" smtClean="0">
                <a:latin typeface="Arial" pitchFamily="34" charset="0"/>
                <a:ea typeface="ＭＳ Ｐゴシック" pitchFamily="34" charset="-128"/>
              </a:rPr>
              <a:pPr/>
              <a:t>41</a:t>
            </a:fld>
            <a:endParaRPr lang="en-US" sz="850" dirty="0" smtClean="0">
              <a:latin typeface="Arial" pitchFamily="34" charset="0"/>
              <a:ea typeface="ＭＳ Ｐゴシック" pitchFamily="34" charset="-128"/>
            </a:endParaRPr>
          </a:p>
        </p:txBody>
      </p:sp>
      <p:sp>
        <p:nvSpPr>
          <p:cNvPr id="43013" name="Rectangle 4"/>
          <p:cNvSpPr>
            <a:spLocks noChangeArrowheads="1"/>
          </p:cNvSpPr>
          <p:nvPr/>
        </p:nvSpPr>
        <p:spPr bwMode="auto">
          <a:xfrm>
            <a:off x="990600" y="2013466"/>
            <a:ext cx="2819400" cy="3505200"/>
          </a:xfrm>
          <a:prstGeom prst="rect">
            <a:avLst/>
          </a:prstGeom>
          <a:noFill/>
          <a:ln w="9525">
            <a:noFill/>
            <a:miter lim="800000"/>
            <a:headEnd/>
            <a:tailEnd/>
          </a:ln>
        </p:spPr>
        <p:txBody>
          <a:bodyPr/>
          <a:lstStyle/>
          <a:p>
            <a:pPr marL="342900" indent="-342900" algn="r">
              <a:spcBef>
                <a:spcPct val="20000"/>
              </a:spcBef>
              <a:buClr>
                <a:schemeClr val="tx2"/>
              </a:buClr>
              <a:buSzPct val="115000"/>
            </a:pPr>
            <a:r>
              <a:rPr lang="en-US" sz="3200" b="1" dirty="0">
                <a:latin typeface="Calibri" pitchFamily="34" charset="0"/>
              </a:rPr>
              <a:t>Exempt</a:t>
            </a:r>
          </a:p>
          <a:p>
            <a:pPr marL="342900" indent="-342900" algn="r">
              <a:spcBef>
                <a:spcPct val="20000"/>
              </a:spcBef>
              <a:buClr>
                <a:schemeClr val="tx2"/>
              </a:buClr>
              <a:buSzPct val="115000"/>
              <a:buFontTx/>
              <a:buChar char="•"/>
            </a:pPr>
            <a:endParaRPr lang="en-US" sz="3200" b="1" dirty="0">
              <a:latin typeface="Calibri" pitchFamily="34" charset="0"/>
            </a:endParaRPr>
          </a:p>
          <a:p>
            <a:pPr marL="342900" indent="-342900" algn="r">
              <a:spcBef>
                <a:spcPct val="20000"/>
              </a:spcBef>
              <a:buClr>
                <a:schemeClr val="tx2"/>
              </a:buClr>
              <a:buSzPct val="115000"/>
            </a:pPr>
            <a:r>
              <a:rPr lang="en-US" sz="3200" b="1" dirty="0">
                <a:latin typeface="Calibri" pitchFamily="34" charset="0"/>
              </a:rPr>
              <a:t>Expedited</a:t>
            </a:r>
          </a:p>
          <a:p>
            <a:pPr marL="342900" indent="-342900" algn="r">
              <a:spcBef>
                <a:spcPct val="20000"/>
              </a:spcBef>
              <a:buClr>
                <a:schemeClr val="tx2"/>
              </a:buClr>
              <a:buSzPct val="115000"/>
              <a:buFontTx/>
              <a:buChar char="•"/>
            </a:pPr>
            <a:endParaRPr lang="en-US" sz="3200" b="1" dirty="0">
              <a:latin typeface="Calibri" pitchFamily="34" charset="0"/>
            </a:endParaRPr>
          </a:p>
          <a:p>
            <a:pPr marL="342900" indent="-342900" algn="r">
              <a:spcBef>
                <a:spcPct val="20000"/>
              </a:spcBef>
              <a:buClr>
                <a:schemeClr val="tx2"/>
              </a:buClr>
              <a:buSzPct val="115000"/>
            </a:pPr>
            <a:r>
              <a:rPr lang="en-US" sz="3200" b="1" dirty="0">
                <a:latin typeface="Calibri" pitchFamily="34" charset="0"/>
              </a:rPr>
              <a:t>Full</a:t>
            </a:r>
          </a:p>
        </p:txBody>
      </p:sp>
      <p:sp>
        <p:nvSpPr>
          <p:cNvPr id="43014" name="AutoShape 5"/>
          <p:cNvSpPr>
            <a:spLocks noChangeArrowheads="1"/>
          </p:cNvSpPr>
          <p:nvPr/>
        </p:nvSpPr>
        <p:spPr bwMode="auto">
          <a:xfrm>
            <a:off x="4038600" y="2190750"/>
            <a:ext cx="838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p:spPr>
        <p:txBody>
          <a:bodyPr wrap="none" anchor="ctr"/>
          <a:lstStyle/>
          <a:p>
            <a:endParaRPr lang="en-US"/>
          </a:p>
        </p:txBody>
      </p:sp>
      <p:sp>
        <p:nvSpPr>
          <p:cNvPr id="43015" name="AutoShape 6"/>
          <p:cNvSpPr>
            <a:spLocks noChangeArrowheads="1"/>
          </p:cNvSpPr>
          <p:nvPr/>
        </p:nvSpPr>
        <p:spPr bwMode="auto">
          <a:xfrm>
            <a:off x="4038600" y="3333750"/>
            <a:ext cx="838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p:spPr>
        <p:txBody>
          <a:bodyPr wrap="none" anchor="ctr"/>
          <a:lstStyle/>
          <a:p>
            <a:endParaRPr lang="en-US"/>
          </a:p>
        </p:txBody>
      </p:sp>
      <p:sp>
        <p:nvSpPr>
          <p:cNvPr id="43016" name="AutoShape 7"/>
          <p:cNvSpPr>
            <a:spLocks noChangeArrowheads="1"/>
          </p:cNvSpPr>
          <p:nvPr/>
        </p:nvSpPr>
        <p:spPr bwMode="auto">
          <a:xfrm>
            <a:off x="4038600" y="4476750"/>
            <a:ext cx="838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9" name="TextBox 8"/>
          <p:cNvSpPr txBox="1"/>
          <p:nvPr/>
        </p:nvSpPr>
        <p:spPr>
          <a:xfrm>
            <a:off x="5543550" y="2251591"/>
            <a:ext cx="1962150" cy="369332"/>
          </a:xfrm>
          <a:prstGeom prst="rect">
            <a:avLst/>
          </a:prstGeom>
          <a:noFill/>
        </p:spPr>
        <p:txBody>
          <a:bodyPr wrap="square" rtlCol="0">
            <a:spAutoFit/>
          </a:bodyPr>
          <a:lstStyle/>
          <a:p>
            <a:r>
              <a:rPr lang="en-US" b="1" dirty="0" smtClean="0"/>
              <a:t>Most Minimal Risk</a:t>
            </a:r>
            <a:endParaRPr lang="en-US" b="1" dirty="0"/>
          </a:p>
        </p:txBody>
      </p:sp>
      <p:sp>
        <p:nvSpPr>
          <p:cNvPr id="10" name="TextBox 9"/>
          <p:cNvSpPr txBox="1"/>
          <p:nvPr/>
        </p:nvSpPr>
        <p:spPr>
          <a:xfrm>
            <a:off x="5543550" y="3373993"/>
            <a:ext cx="1962150" cy="369332"/>
          </a:xfrm>
          <a:prstGeom prst="rect">
            <a:avLst/>
          </a:prstGeom>
          <a:noFill/>
        </p:spPr>
        <p:txBody>
          <a:bodyPr wrap="square" rtlCol="0">
            <a:spAutoFit/>
          </a:bodyPr>
          <a:lstStyle/>
          <a:p>
            <a:r>
              <a:rPr lang="en-US" b="1" dirty="0" smtClean="0"/>
              <a:t>Minimal Risk</a:t>
            </a:r>
            <a:endParaRPr lang="en-US" b="1" dirty="0"/>
          </a:p>
        </p:txBody>
      </p:sp>
      <p:sp>
        <p:nvSpPr>
          <p:cNvPr id="11" name="TextBox 10"/>
          <p:cNvSpPr txBox="1"/>
          <p:nvPr/>
        </p:nvSpPr>
        <p:spPr>
          <a:xfrm>
            <a:off x="5543550" y="4516993"/>
            <a:ext cx="1962150" cy="369332"/>
          </a:xfrm>
          <a:prstGeom prst="rect">
            <a:avLst/>
          </a:prstGeom>
          <a:noFill/>
        </p:spPr>
        <p:txBody>
          <a:bodyPr wrap="square" rtlCol="0">
            <a:spAutoFit/>
          </a:bodyPr>
          <a:lstStyle/>
          <a:p>
            <a:r>
              <a:rPr lang="en-US" b="1" dirty="0" smtClean="0"/>
              <a:t>Higher Risk</a:t>
            </a:r>
            <a:endParaRPr lang="en-US" b="1"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sz="3300" dirty="0" smtClean="0">
                <a:solidFill>
                  <a:schemeClr val="tx1">
                    <a:lumMod val="50000"/>
                  </a:schemeClr>
                </a:solidFill>
              </a:rPr>
              <a:t>What is the definition of minimal risk?  </a:t>
            </a:r>
          </a:p>
        </p:txBody>
      </p:sp>
      <p:sp>
        <p:nvSpPr>
          <p:cNvPr id="44035" name="Content Placeholder 2"/>
          <p:cNvSpPr>
            <a:spLocks noGrp="1"/>
          </p:cNvSpPr>
          <p:nvPr>
            <p:ph idx="1"/>
          </p:nvPr>
        </p:nvSpPr>
        <p:spPr/>
        <p:txBody>
          <a:bodyPr/>
          <a:lstStyle/>
          <a:p>
            <a:pPr>
              <a:buFont typeface="Arial" pitchFamily="34" charset="0"/>
              <a:buNone/>
            </a:pPr>
            <a:r>
              <a:rPr lang="en-US" i="1" smtClean="0"/>
              <a:t>    Minimal risk</a:t>
            </a:r>
            <a:r>
              <a:rPr lang="en-US" smtClean="0"/>
              <a:t> means that the probability and magnitude of harm or discomfort anticipated in the research are not greater in and of themselves than those ordinarily encountered in daily life or during the performance of </a:t>
            </a:r>
            <a:r>
              <a:rPr lang="en-US" b="1" smtClean="0"/>
              <a:t>routine physical or psychological examinations or tests        </a:t>
            </a:r>
          </a:p>
        </p:txBody>
      </p:sp>
      <p:sp>
        <p:nvSpPr>
          <p:cNvPr id="44036"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60BAD4F5-78EE-4F04-AF72-B53A4A2C55A2}" type="slidenum">
              <a:rPr lang="en-US" sz="850" smtClean="0">
                <a:latin typeface="Arial" pitchFamily="34" charset="0"/>
                <a:ea typeface="ＭＳ Ｐゴシック" pitchFamily="34" charset="-128"/>
              </a:rPr>
              <a:pPr/>
              <a:t>42</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90600" y="457200"/>
          <a:ext cx="7543800" cy="5440681"/>
        </p:xfrm>
        <a:graphic>
          <a:graphicData uri="http://schemas.openxmlformats.org/drawingml/2006/table">
            <a:tbl>
              <a:tblPr firstRow="1" bandRow="1">
                <a:tableStyleId>{5C22544A-7EE6-4342-B048-85BDC9FD1C3A}</a:tableStyleId>
              </a:tblPr>
              <a:tblGrid>
                <a:gridCol w="2514600"/>
                <a:gridCol w="2514600"/>
                <a:gridCol w="2514600"/>
              </a:tblGrid>
              <a:tr h="712457">
                <a:tc>
                  <a:txBody>
                    <a:bodyPr/>
                    <a:lstStyle/>
                    <a:p>
                      <a:r>
                        <a:rPr lang="en-US" dirty="0" smtClean="0"/>
                        <a:t>Procedure</a:t>
                      </a:r>
                      <a:endParaRPr lang="en-US" dirty="0"/>
                    </a:p>
                  </a:txBody>
                  <a:tcPr/>
                </a:tc>
                <a:tc>
                  <a:txBody>
                    <a:bodyPr/>
                    <a:lstStyle/>
                    <a:p>
                      <a:r>
                        <a:rPr lang="en-US" dirty="0" smtClean="0"/>
                        <a:t>Minimal</a:t>
                      </a:r>
                      <a:r>
                        <a:rPr lang="en-US" baseline="0" dirty="0" smtClean="0"/>
                        <a:t> Risk</a:t>
                      </a:r>
                      <a:endParaRPr lang="en-US" dirty="0"/>
                    </a:p>
                  </a:txBody>
                  <a:tcPr/>
                </a:tc>
                <a:tc>
                  <a:txBody>
                    <a:bodyPr/>
                    <a:lstStyle/>
                    <a:p>
                      <a:r>
                        <a:rPr lang="en-US" dirty="0" smtClean="0"/>
                        <a:t>Greater than Minimal</a:t>
                      </a:r>
                      <a:r>
                        <a:rPr lang="en-US" baseline="0" dirty="0" smtClean="0"/>
                        <a:t> Risk</a:t>
                      </a:r>
                      <a:endParaRPr lang="en-US" dirty="0"/>
                    </a:p>
                  </a:txBody>
                  <a:tcPr/>
                </a:tc>
              </a:tr>
              <a:tr h="712457">
                <a:tc>
                  <a:txBody>
                    <a:bodyPr/>
                    <a:lstStyle/>
                    <a:p>
                      <a:r>
                        <a:rPr lang="en-US" dirty="0" smtClean="0"/>
                        <a:t>Routine</a:t>
                      </a:r>
                      <a:r>
                        <a:rPr lang="en-US" baseline="0" dirty="0" smtClean="0"/>
                        <a:t> History Taking</a:t>
                      </a:r>
                      <a:endParaRPr lang="en-US" dirty="0"/>
                    </a:p>
                  </a:txBody>
                  <a:tcPr/>
                </a:tc>
                <a:tc>
                  <a:txBody>
                    <a:bodyPr/>
                    <a:lstStyle/>
                    <a:p>
                      <a:r>
                        <a:rPr lang="en-US" dirty="0" smtClean="0"/>
                        <a:t>X</a:t>
                      </a:r>
                      <a:endParaRPr lang="en-US" dirty="0"/>
                    </a:p>
                  </a:txBody>
                  <a:tcPr/>
                </a:tc>
                <a:tc>
                  <a:txBody>
                    <a:bodyPr/>
                    <a:lstStyle/>
                    <a:p>
                      <a:endParaRPr lang="en-US"/>
                    </a:p>
                  </a:txBody>
                  <a:tcPr/>
                </a:tc>
              </a:tr>
              <a:tr h="712457">
                <a:tc>
                  <a:txBody>
                    <a:bodyPr/>
                    <a:lstStyle/>
                    <a:p>
                      <a:r>
                        <a:rPr lang="en-US" dirty="0" smtClean="0"/>
                        <a:t>Urin</a:t>
                      </a:r>
                      <a:r>
                        <a:rPr lang="en-US" baseline="0" dirty="0" smtClean="0"/>
                        <a:t>e collection via bag</a:t>
                      </a:r>
                      <a:endParaRPr lang="en-US" dirty="0"/>
                    </a:p>
                  </a:txBody>
                  <a:tcPr/>
                </a:tc>
                <a:tc>
                  <a:txBody>
                    <a:bodyPr/>
                    <a:lstStyle/>
                    <a:p>
                      <a:r>
                        <a:rPr lang="en-US" dirty="0" smtClean="0"/>
                        <a:t>X</a:t>
                      </a:r>
                      <a:endParaRPr lang="en-US" dirty="0"/>
                    </a:p>
                  </a:txBody>
                  <a:tcPr/>
                </a:tc>
                <a:tc>
                  <a:txBody>
                    <a:bodyPr/>
                    <a:lstStyle/>
                    <a:p>
                      <a:endParaRPr lang="en-US"/>
                    </a:p>
                  </a:txBody>
                  <a:tcPr/>
                </a:tc>
              </a:tr>
              <a:tr h="712457">
                <a:tc>
                  <a:txBody>
                    <a:bodyPr/>
                    <a:lstStyle/>
                    <a:p>
                      <a:r>
                        <a:rPr lang="en-US" dirty="0" smtClean="0"/>
                        <a:t>Urine collection</a:t>
                      </a:r>
                      <a:r>
                        <a:rPr lang="en-US" baseline="0" dirty="0" smtClean="0"/>
                        <a:t> via insertion of catheter</a:t>
                      </a:r>
                      <a:endParaRPr lang="en-US" dirty="0"/>
                    </a:p>
                  </a:txBody>
                  <a:tcPr/>
                </a:tc>
                <a:tc>
                  <a:txBody>
                    <a:bodyPr/>
                    <a:lstStyle/>
                    <a:p>
                      <a:endParaRPr lang="en-US" dirty="0"/>
                    </a:p>
                  </a:txBody>
                  <a:tcPr/>
                </a:tc>
                <a:tc>
                  <a:txBody>
                    <a:bodyPr/>
                    <a:lstStyle/>
                    <a:p>
                      <a:r>
                        <a:rPr lang="en-US" dirty="0" smtClean="0"/>
                        <a:t>X</a:t>
                      </a:r>
                      <a:endParaRPr lang="en-US" dirty="0"/>
                    </a:p>
                  </a:txBody>
                  <a:tcPr/>
                </a:tc>
              </a:tr>
              <a:tr h="412772">
                <a:tc>
                  <a:txBody>
                    <a:bodyPr/>
                    <a:lstStyle/>
                    <a:p>
                      <a:r>
                        <a:rPr lang="en-US" dirty="0" smtClean="0"/>
                        <a:t>MRI/Ultrasound</a:t>
                      </a:r>
                      <a:r>
                        <a:rPr lang="en-US" baseline="0" dirty="0" smtClean="0"/>
                        <a:t> (no contrast)</a:t>
                      </a:r>
                      <a:endParaRPr lang="en-US" dirty="0"/>
                    </a:p>
                  </a:txBody>
                  <a:tcPr/>
                </a:tc>
                <a:tc>
                  <a:txBody>
                    <a:bodyPr/>
                    <a:lstStyle/>
                    <a:p>
                      <a:r>
                        <a:rPr lang="en-US" dirty="0" smtClean="0"/>
                        <a:t>X</a:t>
                      </a:r>
                      <a:endParaRPr lang="en-US" dirty="0"/>
                    </a:p>
                  </a:txBody>
                  <a:tcPr/>
                </a:tc>
                <a:tc>
                  <a:txBody>
                    <a:bodyPr/>
                    <a:lstStyle/>
                    <a:p>
                      <a:endParaRPr lang="en-US" dirty="0"/>
                    </a:p>
                  </a:txBody>
                  <a:tcPr/>
                </a:tc>
              </a:tr>
              <a:tr h="412772">
                <a:tc>
                  <a:txBody>
                    <a:bodyPr/>
                    <a:lstStyle/>
                    <a:p>
                      <a:r>
                        <a:rPr lang="en-US" dirty="0" smtClean="0"/>
                        <a:t>Blood</a:t>
                      </a:r>
                      <a:r>
                        <a:rPr lang="en-US" baseline="0" dirty="0" smtClean="0"/>
                        <a:t> draw – 10 ml</a:t>
                      </a:r>
                      <a:endParaRPr lang="en-US" dirty="0"/>
                    </a:p>
                  </a:txBody>
                  <a:tcPr/>
                </a:tc>
                <a:tc>
                  <a:txBody>
                    <a:bodyPr/>
                    <a:lstStyle/>
                    <a:p>
                      <a:r>
                        <a:rPr lang="en-US" dirty="0" smtClean="0"/>
                        <a:t>X</a:t>
                      </a:r>
                      <a:endParaRPr lang="en-US" dirty="0"/>
                    </a:p>
                  </a:txBody>
                  <a:tcPr/>
                </a:tc>
                <a:tc>
                  <a:txBody>
                    <a:bodyPr/>
                    <a:lstStyle/>
                    <a:p>
                      <a:endParaRPr lang="en-US" dirty="0"/>
                    </a:p>
                  </a:txBody>
                  <a:tcPr/>
                </a:tc>
              </a:tr>
              <a:tr h="412772">
                <a:tc>
                  <a:txBody>
                    <a:bodyPr/>
                    <a:lstStyle/>
                    <a:p>
                      <a:r>
                        <a:rPr lang="en-US" dirty="0" smtClean="0"/>
                        <a:t>Lumbar puncture</a:t>
                      </a:r>
                      <a:endParaRPr lang="en-US" dirty="0"/>
                    </a:p>
                  </a:txBody>
                  <a:tcPr/>
                </a:tc>
                <a:tc>
                  <a:txBody>
                    <a:bodyPr/>
                    <a:lstStyle/>
                    <a:p>
                      <a:endParaRPr lang="en-US" dirty="0"/>
                    </a:p>
                  </a:txBody>
                  <a:tcPr/>
                </a:tc>
                <a:tc>
                  <a:txBody>
                    <a:bodyPr/>
                    <a:lstStyle/>
                    <a:p>
                      <a:r>
                        <a:rPr lang="en-US" dirty="0" smtClean="0"/>
                        <a:t>X</a:t>
                      </a:r>
                      <a:endParaRPr lang="en-US" dirty="0"/>
                    </a:p>
                  </a:txBody>
                  <a:tcPr/>
                </a:tc>
              </a:tr>
              <a:tr h="412772">
                <a:tc>
                  <a:txBody>
                    <a:bodyPr/>
                    <a:lstStyle/>
                    <a:p>
                      <a:r>
                        <a:rPr lang="en-US" dirty="0" smtClean="0"/>
                        <a:t>Organ Biopsy</a:t>
                      </a:r>
                      <a:endParaRPr lang="en-US" dirty="0"/>
                    </a:p>
                  </a:txBody>
                  <a:tcPr/>
                </a:tc>
                <a:tc>
                  <a:txBody>
                    <a:bodyPr/>
                    <a:lstStyle/>
                    <a:p>
                      <a:endParaRPr lang="en-US" dirty="0"/>
                    </a:p>
                  </a:txBody>
                  <a:tcPr/>
                </a:tc>
                <a:tc>
                  <a:txBody>
                    <a:bodyPr/>
                    <a:lstStyle/>
                    <a:p>
                      <a:r>
                        <a:rPr lang="en-US" dirty="0" smtClean="0"/>
                        <a:t>X</a:t>
                      </a:r>
                      <a:endParaRPr lang="en-US" dirty="0"/>
                    </a:p>
                  </a:txBody>
                  <a:tcPr/>
                </a:tc>
              </a:tr>
              <a:tr h="712457">
                <a:tc>
                  <a:txBody>
                    <a:bodyPr/>
                    <a:lstStyle/>
                    <a:p>
                      <a:r>
                        <a:rPr lang="en-US" dirty="0" smtClean="0"/>
                        <a:t>Use of experimental</a:t>
                      </a:r>
                      <a:r>
                        <a:rPr lang="en-US" baseline="0" dirty="0" smtClean="0"/>
                        <a:t> drug or device</a:t>
                      </a:r>
                      <a:endParaRPr lang="en-US" dirty="0"/>
                    </a:p>
                  </a:txBody>
                  <a:tcPr/>
                </a:tc>
                <a:tc>
                  <a:txBody>
                    <a:bodyPr/>
                    <a:lstStyle/>
                    <a:p>
                      <a:endParaRPr lang="en-US" dirty="0"/>
                    </a:p>
                  </a:txBody>
                  <a:tcPr/>
                </a:tc>
                <a:tc>
                  <a:txBody>
                    <a:bodyPr/>
                    <a:lstStyle/>
                    <a:p>
                      <a:r>
                        <a:rPr lang="en-US" dirty="0" smtClean="0"/>
                        <a:t>X</a:t>
                      </a:r>
                      <a:endParaRPr lang="en-US" dirty="0"/>
                    </a:p>
                  </a:txBody>
                  <a:tcPr/>
                </a:tc>
              </a:tr>
            </a:tbl>
          </a:graphicData>
        </a:graphic>
      </p:graphicFrame>
      <p:sp>
        <p:nvSpPr>
          <p:cNvPr id="45100"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0588EFE6-589B-4736-8DA2-5CAB6ED27C4F}" type="slidenum">
              <a:rPr lang="en-US" sz="850" smtClean="0">
                <a:latin typeface="Arial" pitchFamily="34" charset="0"/>
                <a:ea typeface="ＭＳ Ｐゴシック" pitchFamily="34" charset="-128"/>
              </a:rPr>
              <a:pPr/>
              <a:t>43</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p:cNvSpPr>
          <p:nvPr>
            <p:ph type="title"/>
          </p:nvPr>
        </p:nvSpPr>
        <p:spPr>
          <a:xfrm>
            <a:off x="458788" y="515938"/>
            <a:ext cx="8229600" cy="796925"/>
          </a:xfrm>
        </p:spPr>
        <p:txBody>
          <a:bodyPr/>
          <a:lstStyle/>
          <a:p>
            <a:pPr algn="ctr"/>
            <a:r>
              <a:rPr lang="en-US" dirty="0" smtClean="0">
                <a:solidFill>
                  <a:schemeClr val="tx1">
                    <a:lumMod val="50000"/>
                  </a:schemeClr>
                </a:solidFill>
              </a:rPr>
              <a:t>Categories of Research Review</a:t>
            </a:r>
          </a:p>
        </p:txBody>
      </p:sp>
      <p:sp>
        <p:nvSpPr>
          <p:cNvPr id="46084" name="Rectangle 3"/>
          <p:cNvSpPr>
            <a:spLocks noGrp="1"/>
          </p:cNvSpPr>
          <p:nvPr>
            <p:ph sz="quarter" idx="12"/>
          </p:nvPr>
        </p:nvSpPr>
        <p:spPr>
          <a:xfrm>
            <a:off x="457200" y="1419225"/>
            <a:ext cx="8229600" cy="3657600"/>
          </a:xfrm>
        </p:spPr>
        <p:txBody>
          <a:bodyPr/>
          <a:lstStyle/>
          <a:p>
            <a:pPr>
              <a:lnSpc>
                <a:spcPct val="90000"/>
              </a:lnSpc>
            </a:pPr>
            <a:r>
              <a:rPr lang="en-US" sz="2400" dirty="0" smtClean="0">
                <a:solidFill>
                  <a:schemeClr val="tx1"/>
                </a:solidFill>
              </a:rPr>
              <a:t>Full Board – Studies that are greater than minimal risk </a:t>
            </a:r>
          </a:p>
          <a:p>
            <a:pPr lvl="1">
              <a:lnSpc>
                <a:spcPct val="90000"/>
              </a:lnSpc>
            </a:pPr>
            <a:r>
              <a:rPr lang="en-US" sz="2000" dirty="0" smtClean="0">
                <a:solidFill>
                  <a:schemeClr val="tx1"/>
                </a:solidFill>
              </a:rPr>
              <a:t>Investigational drug studies, Investigational device studies, randomized drug trials</a:t>
            </a:r>
          </a:p>
          <a:p>
            <a:pPr>
              <a:lnSpc>
                <a:spcPct val="90000"/>
              </a:lnSpc>
            </a:pPr>
            <a:r>
              <a:rPr lang="en-US" sz="2400" dirty="0" smtClean="0">
                <a:solidFill>
                  <a:schemeClr val="tx1"/>
                </a:solidFill>
              </a:rPr>
              <a:t>Expedite – Minimal risk studies – Do not get reviewed by the full IRB Committee</a:t>
            </a:r>
          </a:p>
          <a:p>
            <a:pPr lvl="1">
              <a:lnSpc>
                <a:spcPct val="90000"/>
              </a:lnSpc>
            </a:pPr>
            <a:r>
              <a:rPr lang="en-US" sz="2000" dirty="0" smtClean="0">
                <a:solidFill>
                  <a:schemeClr val="tx1"/>
                </a:solidFill>
              </a:rPr>
              <a:t>Retrospective chart reviews, blood draws, ultrasound studies, </a:t>
            </a:r>
            <a:r>
              <a:rPr lang="en-US" sz="2000" dirty="0" err="1" smtClean="0">
                <a:solidFill>
                  <a:schemeClr val="tx1"/>
                </a:solidFill>
              </a:rPr>
              <a:t>buccal</a:t>
            </a:r>
            <a:r>
              <a:rPr lang="en-US" sz="2000" dirty="0" smtClean="0">
                <a:solidFill>
                  <a:schemeClr val="tx1"/>
                </a:solidFill>
              </a:rPr>
              <a:t> samples</a:t>
            </a:r>
          </a:p>
          <a:p>
            <a:pPr>
              <a:lnSpc>
                <a:spcPct val="90000"/>
              </a:lnSpc>
            </a:pPr>
            <a:r>
              <a:rPr lang="en-US" sz="2400" dirty="0" smtClean="0">
                <a:solidFill>
                  <a:schemeClr val="tx1"/>
                </a:solidFill>
              </a:rPr>
              <a:t>Exempt  - Minimal risk studies - Do not get reviewed by the full IRB Committee</a:t>
            </a:r>
          </a:p>
          <a:p>
            <a:pPr lvl="1">
              <a:lnSpc>
                <a:spcPct val="90000"/>
              </a:lnSpc>
            </a:pPr>
            <a:r>
              <a:rPr lang="en-US" sz="2000" dirty="0" smtClean="0">
                <a:solidFill>
                  <a:schemeClr val="tx1"/>
                </a:solidFill>
              </a:rPr>
              <a:t>Types of surveys, retrospective chart reviews without identifier collection</a:t>
            </a:r>
          </a:p>
        </p:txBody>
      </p:sp>
      <p:sp>
        <p:nvSpPr>
          <p:cNvPr id="46082" name="Slide Number Placeholder 5"/>
          <p:cNvSpPr>
            <a:spLocks noGrp="1"/>
          </p:cNvSpPr>
          <p:nvPr>
            <p:ph type="sldNum" sz="quarter" idx="14"/>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1617B706-10DF-4A5D-B3E5-E605612EE27A}" type="slidenum">
              <a:rPr lang="en-US" sz="850" smtClean="0">
                <a:latin typeface="Arial" pitchFamily="34" charset="0"/>
                <a:ea typeface="ＭＳ Ｐゴシック" pitchFamily="34" charset="-128"/>
              </a:rPr>
              <a:pPr/>
              <a:t>44</a:t>
            </a:fld>
            <a:endParaRPr lang="en-US" sz="850" dirty="0" smtClean="0">
              <a:latin typeface="Arial" pitchFamily="34" charset="0"/>
              <a:ea typeface="ＭＳ Ｐゴシック" pitchFamily="34" charset="-128"/>
            </a:endParaRPr>
          </a:p>
        </p:txBody>
      </p:sp>
    </p:spTree>
  </p:cSld>
  <p:clrMapOvr>
    <a:masterClrMapping/>
  </p:clrMapOvr>
  <p:transition advClick="0" advTm="3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000" dirty="0" smtClean="0">
                <a:solidFill>
                  <a:schemeClr val="tx1"/>
                </a:solidFill>
              </a:rPr>
              <a:t>What types of approval are needed to begin your study</a:t>
            </a:r>
            <a:endParaRPr lang="en-US" sz="4000" dirty="0">
              <a:solidFill>
                <a:schemeClr val="tx1"/>
              </a:solidFill>
            </a:endParaRPr>
          </a:p>
        </p:txBody>
      </p:sp>
      <p:sp>
        <p:nvSpPr>
          <p:cNvPr id="7" name="Content Placeholder 6"/>
          <p:cNvSpPr>
            <a:spLocks noGrp="1"/>
          </p:cNvSpPr>
          <p:nvPr>
            <p:ph idx="1"/>
          </p:nvPr>
        </p:nvSpPr>
        <p:spPr/>
        <p:txBody>
          <a:bodyPr/>
          <a:lstStyle/>
          <a:p>
            <a:endParaRPr lang="en-US" sz="3200" dirty="0" smtClean="0"/>
          </a:p>
          <a:p>
            <a:pPr>
              <a:buFont typeface="Wingdings" pitchFamily="2" charset="2"/>
              <a:buChar char="§"/>
            </a:pPr>
            <a:r>
              <a:rPr lang="en-US" sz="3200" dirty="0" smtClean="0"/>
              <a:t>IRB approval</a:t>
            </a:r>
          </a:p>
          <a:p>
            <a:pPr>
              <a:buFont typeface="Wingdings" pitchFamily="2" charset="2"/>
              <a:buChar char="§"/>
            </a:pPr>
            <a:r>
              <a:rPr lang="en-US" sz="3200" dirty="0" smtClean="0"/>
              <a:t>Institutional Approval</a:t>
            </a:r>
          </a:p>
          <a:p>
            <a:endParaRPr lang="en-US" dirty="0" smtClean="0"/>
          </a:p>
          <a:p>
            <a:endParaRPr lang="en-US" dirty="0" smtClean="0"/>
          </a:p>
          <a:p>
            <a:pPr algn="ctr">
              <a:buNone/>
            </a:pPr>
            <a:r>
              <a:rPr lang="en-US" sz="3600" b="1" dirty="0" smtClean="0">
                <a:solidFill>
                  <a:srgbClr val="FF0000"/>
                </a:solidFill>
              </a:rPr>
              <a:t>BOTH ARE REQUIRED BEFORE YOU CAN BEGIN TO ENROLL SUBJECTS</a:t>
            </a:r>
            <a:endParaRPr lang="en-US" sz="3600" b="1" dirty="0">
              <a:solidFill>
                <a:srgbClr val="FF0000"/>
              </a:solidFill>
            </a:endParaRPr>
          </a:p>
        </p:txBody>
      </p:sp>
      <p:sp>
        <p:nvSpPr>
          <p:cNvPr id="4" name="Slide Number Placeholder 5"/>
          <p:cNvSpPr>
            <a:spLocks noGrp="1"/>
          </p:cNvSpPr>
          <p:nvPr>
            <p:ph type="sldNum" sz="quarter" idx="11"/>
          </p:nvPr>
        </p:nvSpPr>
        <p:spPr/>
        <p:txBody>
          <a:bodyPr/>
          <a:lstStyle/>
          <a:p>
            <a:fld id="{5F57D609-E763-4D9A-BA30-E9C92195A13A}" type="slidenum">
              <a:rPr lang="en-US"/>
              <a:pPr/>
              <a:t>45</a:t>
            </a:fld>
            <a:endParaRPr lang="en-US"/>
          </a:p>
        </p:txBody>
      </p:sp>
    </p:spTree>
    <p:extLst>
      <p:ext uri="{BB962C8B-B14F-4D97-AF65-F5344CB8AC3E}">
        <p14:creationId xmlns:p14="http://schemas.microsoft.com/office/powerpoint/2010/main" val="390307388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850899" y="876300"/>
          <a:ext cx="7556500" cy="5067300"/>
        </p:xfrm>
        <a:graphic>
          <a:graphicData uri="http://schemas.openxmlformats.org/drawingml/2006/table">
            <a:tbl>
              <a:tblPr firstRow="1" bandRow="1">
                <a:tableStyleId>{5C22544A-7EE6-4342-B048-85BDC9FD1C3A}</a:tableStyleId>
              </a:tblPr>
              <a:tblGrid>
                <a:gridCol w="3778250"/>
                <a:gridCol w="3778250"/>
              </a:tblGrid>
              <a:tr h="1207170">
                <a:tc>
                  <a:txBody>
                    <a:bodyPr/>
                    <a:lstStyle/>
                    <a:p>
                      <a:pPr algn="ctr"/>
                      <a:r>
                        <a:rPr lang="en-US" sz="2800" dirty="0" smtClean="0"/>
                        <a:t>Institutional Approval</a:t>
                      </a:r>
                      <a:endParaRPr lang="en-US" sz="2800" dirty="0"/>
                    </a:p>
                  </a:txBody>
                  <a:tcPr anchor="ctr"/>
                </a:tc>
                <a:tc>
                  <a:txBody>
                    <a:bodyPr/>
                    <a:lstStyle/>
                    <a:p>
                      <a:pPr algn="ctr"/>
                      <a:r>
                        <a:rPr lang="en-US" sz="2800" dirty="0" smtClean="0"/>
                        <a:t>IRB Approval</a:t>
                      </a:r>
                      <a:endParaRPr lang="en-US" sz="2800" dirty="0"/>
                    </a:p>
                  </a:txBody>
                  <a:tcPr anchor="ctr"/>
                </a:tc>
              </a:tr>
              <a:tr h="3860130">
                <a:tc>
                  <a:txBody>
                    <a:bodyPr/>
                    <a:lstStyle/>
                    <a:p>
                      <a:r>
                        <a:rPr lang="en-US" sz="2200" dirty="0" smtClean="0"/>
                        <a:t>The study has been evaluated and a decision has been made that the investigator has the resources, expertise and regulatory approvals necessary to conduct the study successfully.  ( IRB approval is part of the institutional approval process)</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Study has been reviewed and meets criteria of an ethical study design.</a:t>
                      </a:r>
                    </a:p>
                    <a:p>
                      <a:endParaRPr lang="en-US" dirty="0"/>
                    </a:p>
                  </a:txBody>
                  <a:tcPr/>
                </a:tc>
              </a:tr>
            </a:tbl>
          </a:graphicData>
        </a:graphic>
      </p:graphicFrame>
      <p:sp>
        <p:nvSpPr>
          <p:cNvPr id="3" name="Slide Number Placeholder 5"/>
          <p:cNvSpPr>
            <a:spLocks noGrp="1"/>
          </p:cNvSpPr>
          <p:nvPr>
            <p:ph type="sldNum" sz="quarter" idx="4294967295"/>
          </p:nvPr>
        </p:nvSpPr>
        <p:spPr>
          <a:xfrm>
            <a:off x="7946231" y="6374288"/>
            <a:ext cx="740568" cy="278924"/>
          </a:xfrm>
          <a:prstGeom prst="rect">
            <a:avLst/>
          </a:prstGeom>
        </p:spPr>
        <p:txBody>
          <a:bodyPr/>
          <a:lstStyle/>
          <a:p>
            <a:r>
              <a:rPr lang="en-US" sz="850" dirty="0" smtClean="0"/>
              <a:t>                  </a:t>
            </a:r>
            <a:fld id="{5F57D609-E763-4D9A-BA30-E9C92195A13A}" type="slidenum">
              <a:rPr lang="en-US" sz="850" smtClean="0"/>
              <a:pPr/>
              <a:t>46</a:t>
            </a:fld>
            <a:endParaRPr lang="en-US" sz="85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rPr>
              <a:t>Institutional Approval Questions</a:t>
            </a:r>
            <a:endParaRPr lang="en-US" sz="4400" dirty="0">
              <a:solidFill>
                <a:schemeClr val="tx1"/>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Issues related to drug and device use and storage</a:t>
            </a:r>
          </a:p>
          <a:p>
            <a:pPr>
              <a:buFont typeface="Wingdings" pitchFamily="2" charset="2"/>
              <a:buChar char="Ø"/>
            </a:pPr>
            <a:r>
              <a:rPr lang="en-US" sz="2400" dirty="0" smtClean="0"/>
              <a:t>Recruitment</a:t>
            </a:r>
          </a:p>
          <a:p>
            <a:pPr>
              <a:buFont typeface="Wingdings" pitchFamily="2" charset="2"/>
              <a:buChar char="Ø"/>
            </a:pPr>
            <a:r>
              <a:rPr lang="en-US" sz="2400" dirty="0" smtClean="0"/>
              <a:t>Resources needed outside your department</a:t>
            </a:r>
          </a:p>
          <a:p>
            <a:pPr>
              <a:buFont typeface="Wingdings" pitchFamily="2" charset="2"/>
              <a:buChar char="Ø"/>
            </a:pPr>
            <a:r>
              <a:rPr lang="en-US" sz="2400" dirty="0" smtClean="0"/>
              <a:t>Investigator training and COI disclosure</a:t>
            </a:r>
          </a:p>
          <a:p>
            <a:pPr>
              <a:buFont typeface="Wingdings" pitchFamily="2" charset="2"/>
              <a:buChar char="Ø"/>
            </a:pPr>
            <a:r>
              <a:rPr lang="en-US" sz="2400" dirty="0" smtClean="0"/>
              <a:t>HIPAA Security</a:t>
            </a:r>
          </a:p>
          <a:p>
            <a:pPr>
              <a:buFont typeface="Wingdings" pitchFamily="2" charset="2"/>
              <a:buChar char="Ø"/>
            </a:pPr>
            <a:r>
              <a:rPr lang="en-US" sz="2400" dirty="0" smtClean="0"/>
              <a:t>Locations – facility approval</a:t>
            </a:r>
          </a:p>
          <a:p>
            <a:pPr>
              <a:buFont typeface="Wingdings" pitchFamily="2" charset="2"/>
              <a:buChar char="Ø"/>
            </a:pPr>
            <a:r>
              <a:rPr lang="en-US" sz="2400" dirty="0" smtClean="0"/>
              <a:t>Department Approval</a:t>
            </a:r>
            <a:endParaRPr lang="en-US" sz="2400" dirty="0"/>
          </a:p>
        </p:txBody>
      </p:sp>
      <p:sp>
        <p:nvSpPr>
          <p:cNvPr id="4" name="Slide Number Placeholder 5"/>
          <p:cNvSpPr>
            <a:spLocks noGrp="1"/>
          </p:cNvSpPr>
          <p:nvPr>
            <p:ph type="sldNum" sz="quarter" idx="11"/>
          </p:nvPr>
        </p:nvSpPr>
        <p:spPr>
          <a:xfrm>
            <a:off x="7946231" y="6374288"/>
            <a:ext cx="740568" cy="278924"/>
          </a:xfrm>
        </p:spPr>
        <p:txBody>
          <a:bodyPr/>
          <a:lstStyle/>
          <a:p>
            <a:fld id="{5F57D609-E763-4D9A-BA30-E9C92195A13A}"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dirty="0" smtClean="0">
                <a:solidFill>
                  <a:schemeClr val="tx1"/>
                </a:solidFill>
              </a:rPr>
              <a:t>I’m ready to submit…now what?</a:t>
            </a:r>
            <a:endParaRPr lang="en-US" sz="4400" dirty="0">
              <a:solidFill>
                <a:schemeClr val="tx1"/>
              </a:solidFill>
            </a:endParaRPr>
          </a:p>
        </p:txBody>
      </p:sp>
      <p:sp>
        <p:nvSpPr>
          <p:cNvPr id="3" name="Subtitle 2"/>
          <p:cNvSpPr>
            <a:spLocks noGrp="1"/>
          </p:cNvSpPr>
          <p:nvPr>
            <p:ph idx="1"/>
          </p:nvPr>
        </p:nvSpPr>
        <p:spPr/>
        <p:txBody>
          <a:bodyPr>
            <a:normAutofit fontScale="92500" lnSpcReduction="20000"/>
          </a:bodyPr>
          <a:lstStyle/>
          <a:p>
            <a:pPr marL="457200" indent="-457200" algn="l">
              <a:buFont typeface="+mj-lt"/>
              <a:buAutoNum type="arabicPeriod"/>
            </a:pPr>
            <a:r>
              <a:rPr lang="en-US" sz="2400" dirty="0" smtClean="0">
                <a:solidFill>
                  <a:schemeClr val="tx1"/>
                </a:solidFill>
              </a:rPr>
              <a:t>Once you have an idea about the type of study you are submitting, go to the IRB website to review submission instructions: </a:t>
            </a:r>
            <a:r>
              <a:rPr lang="en-US" sz="2400" u="sng" dirty="0" smtClean="0">
                <a:solidFill>
                  <a:schemeClr val="tx1"/>
                </a:solidFill>
                <a:hlinkClick r:id="rId3"/>
              </a:rPr>
              <a:t>www.feinsteininstitute.org/hrpp/submissions</a:t>
            </a:r>
            <a:r>
              <a:rPr lang="en-US" sz="2400" u="sng" dirty="0" smtClean="0">
                <a:solidFill>
                  <a:schemeClr val="tx1"/>
                </a:solidFill>
              </a:rPr>
              <a:t> </a:t>
            </a:r>
            <a:endParaRPr lang="en-US" sz="2400" dirty="0" smtClean="0">
              <a:solidFill>
                <a:schemeClr val="tx1"/>
              </a:solidFill>
            </a:endParaRPr>
          </a:p>
          <a:p>
            <a:pPr marL="457200" indent="-457200" algn="l">
              <a:buFont typeface="+mj-lt"/>
              <a:buAutoNum type="arabicPeriod"/>
            </a:pPr>
            <a:r>
              <a:rPr lang="en-US" sz="2400" dirty="0" smtClean="0">
                <a:solidFill>
                  <a:schemeClr val="tx1"/>
                </a:solidFill>
              </a:rPr>
              <a:t>Complete the Required Trainings:</a:t>
            </a:r>
          </a:p>
          <a:p>
            <a:pPr marL="914400" lvl="1" indent="-457200" algn="l">
              <a:buFont typeface="+mj-lt"/>
              <a:buAutoNum type="arabicPeriod"/>
            </a:pPr>
            <a:r>
              <a:rPr lang="en-US" sz="2000" dirty="0" smtClean="0">
                <a:solidFill>
                  <a:schemeClr val="tx1"/>
                </a:solidFill>
              </a:rPr>
              <a:t>Two Required CITI courses located at citiprogram.org</a:t>
            </a:r>
          </a:p>
          <a:p>
            <a:pPr marL="914400" lvl="1" indent="-457200">
              <a:buFont typeface="+mj-lt"/>
              <a:buAutoNum type="arabicPeriod"/>
            </a:pPr>
            <a:r>
              <a:rPr lang="en-US" sz="2000" dirty="0" smtClean="0">
                <a:solidFill>
                  <a:schemeClr val="tx1"/>
                </a:solidFill>
              </a:rPr>
              <a:t>Conflict of Interest Disclosure at </a:t>
            </a:r>
            <a:r>
              <a:rPr lang="en-US" sz="2000" dirty="0"/>
              <a:t>COI Smart - </a:t>
            </a:r>
            <a:r>
              <a:rPr lang="en-US" sz="2000" dirty="0">
                <a:hlinkClick r:id="rId4"/>
              </a:rPr>
              <a:t>https://</a:t>
            </a:r>
            <a:r>
              <a:rPr lang="en-US" sz="2000" dirty="0" smtClean="0">
                <a:hlinkClick r:id="rId4"/>
              </a:rPr>
              <a:t>northwell.coi-smart.com</a:t>
            </a:r>
            <a:endParaRPr lang="en-US" sz="2000" dirty="0"/>
          </a:p>
          <a:p>
            <a:pPr marL="457200" lvl="1" indent="-457200">
              <a:buAutoNum type="arabicPeriod" startAt="3"/>
            </a:pPr>
            <a:r>
              <a:rPr lang="en-US" sz="2400" dirty="0" smtClean="0">
                <a:solidFill>
                  <a:schemeClr val="tx1"/>
                </a:solidFill>
              </a:rPr>
              <a:t>In </a:t>
            </a:r>
            <a:r>
              <a:rPr lang="en-US" sz="2400" dirty="0" smtClean="0">
                <a:solidFill>
                  <a:schemeClr val="tx1"/>
                </a:solidFill>
              </a:rPr>
              <a:t>order to submit your study to the IRB for review, you must do so using the electronic submission </a:t>
            </a:r>
            <a:r>
              <a:rPr lang="en-US" sz="2400" dirty="0" smtClean="0">
                <a:solidFill>
                  <a:schemeClr val="tx1"/>
                </a:solidFill>
              </a:rPr>
              <a:t>system (IRBManager)  </a:t>
            </a:r>
            <a:r>
              <a:rPr lang="en-US" sz="2400" dirty="0" smtClean="0">
                <a:solidFill>
                  <a:schemeClr val="tx1"/>
                </a:solidFill>
              </a:rPr>
              <a:t>located at </a:t>
            </a:r>
            <a:r>
              <a:rPr lang="en-US" sz="2400" dirty="0">
                <a:hlinkClick r:id="rId5"/>
              </a:rPr>
              <a:t>https://northwellhealth.my.irbmanager.com</a:t>
            </a:r>
            <a:r>
              <a:rPr lang="en-US" sz="2400" dirty="0" smtClean="0">
                <a:hlinkClick r:id="rId5"/>
              </a:rPr>
              <a:t>/</a:t>
            </a:r>
            <a:endParaRPr lang="en-US" sz="2400" dirty="0" smtClean="0"/>
          </a:p>
          <a:p>
            <a:pPr marL="457200" lvl="1" indent="-457200">
              <a:buAutoNum type="arabicPeriod" startAt="3"/>
            </a:pPr>
            <a:r>
              <a:rPr lang="en-US" sz="2400" dirty="0" smtClean="0">
                <a:solidFill>
                  <a:srgbClr val="FF0000"/>
                </a:solidFill>
              </a:rPr>
              <a:t>Protocol </a:t>
            </a:r>
            <a:r>
              <a:rPr lang="en-US" sz="2400" dirty="0" smtClean="0">
                <a:solidFill>
                  <a:srgbClr val="FF0000"/>
                </a:solidFill>
              </a:rPr>
              <a:t>Templates available at this website must be used:  </a:t>
            </a:r>
            <a:r>
              <a:rPr lang="en-US" sz="2400" dirty="0" smtClean="0">
                <a:hlinkClick r:id="rId6"/>
              </a:rPr>
              <a:t>http://www.feinsteininstitute.org/professionals/resources-for-investigators/administrative-services/human-research-protection-program/forms/consent-forms-protocols-and-recruitment-materials/</a:t>
            </a:r>
            <a:endParaRPr lang="en-US" sz="2400" dirty="0" smtClean="0"/>
          </a:p>
          <a:p>
            <a:pPr marL="457200" indent="-457200">
              <a:buFont typeface="+mj-lt"/>
              <a:buAutoNum type="arabicPeriod"/>
            </a:pPr>
            <a:endParaRPr lang="en-US" sz="2400" dirty="0" smtClean="0">
              <a:solidFill>
                <a:schemeClr val="tx1"/>
              </a:solidFill>
            </a:endParaRPr>
          </a:p>
          <a:p>
            <a:pPr marL="117475" indent="-117475" algn="l">
              <a:buFont typeface="Arial" pitchFamily="34" charset="0"/>
              <a:buChar char="•"/>
            </a:pPr>
            <a:endParaRPr lang="en-US" sz="2400" dirty="0">
              <a:solidFill>
                <a:schemeClr val="tx1"/>
              </a:solidFill>
            </a:endParaRPr>
          </a:p>
        </p:txBody>
      </p:sp>
      <p:sp>
        <p:nvSpPr>
          <p:cNvPr id="4" name="Slide Number Placeholder 5"/>
          <p:cNvSpPr>
            <a:spLocks noGrp="1"/>
          </p:cNvSpPr>
          <p:nvPr>
            <p:ph type="sldNum" sz="quarter" idx="11"/>
          </p:nvPr>
        </p:nvSpPr>
        <p:spPr>
          <a:xfrm>
            <a:off x="7946231" y="6374288"/>
            <a:ext cx="740568" cy="278924"/>
          </a:xfrm>
        </p:spPr>
        <p:txBody>
          <a:bodyPr/>
          <a:lstStyle/>
          <a:p>
            <a:fld id="{5F57D609-E763-4D9A-BA30-E9C92195A13A}" type="slidenum">
              <a:rPr lang="en-US"/>
              <a:pPr/>
              <a:t>48</a:t>
            </a:fld>
            <a:endParaRPr lang="en-US"/>
          </a:p>
        </p:txBody>
      </p:sp>
    </p:spTree>
    <p:extLst>
      <p:ext uri="{BB962C8B-B14F-4D97-AF65-F5344CB8AC3E}">
        <p14:creationId xmlns:p14="http://schemas.microsoft.com/office/powerpoint/2010/main" val="3630467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bwMode="auto">
          <a:noFill/>
          <a:ln>
            <a:miter lim="800000"/>
            <a:headEnd/>
            <a:tailEnd/>
          </a:ln>
        </p:spPr>
        <p:txBody>
          <a:bodyPr/>
          <a:lstStyle/>
          <a:p>
            <a:fld id="{3990F4D0-3F67-4E94-8FFA-3D33E0668C2B}" type="slidenum">
              <a:rPr lang="en-US" smtClean="0">
                <a:latin typeface="Arial" pitchFamily="34" charset="0"/>
                <a:ea typeface="ＭＳ Ｐゴシック" pitchFamily="34" charset="-128"/>
              </a:rPr>
              <a:pPr/>
              <a:t>49</a:t>
            </a:fld>
            <a:endParaRPr lang="en-US" smtClean="0">
              <a:latin typeface="Arial" pitchFamily="34" charset="0"/>
              <a:ea typeface="ＭＳ Ｐゴシック" pitchFamily="34" charset="-128"/>
            </a:endParaRPr>
          </a:p>
        </p:txBody>
      </p:sp>
      <p:sp>
        <p:nvSpPr>
          <p:cNvPr id="47107" name="Rectangle 2"/>
          <p:cNvSpPr>
            <a:spLocks noGrp="1"/>
          </p:cNvSpPr>
          <p:nvPr>
            <p:ph type="title"/>
          </p:nvPr>
        </p:nvSpPr>
        <p:spPr>
          <a:xfrm>
            <a:off x="457200" y="152400"/>
            <a:ext cx="8229600" cy="612775"/>
          </a:xfrm>
        </p:spPr>
        <p:txBody>
          <a:bodyPr/>
          <a:lstStyle/>
          <a:p>
            <a:pPr algn="ctr"/>
            <a:r>
              <a:rPr lang="en-US" sz="4000" dirty="0" smtClean="0">
                <a:solidFill>
                  <a:schemeClr val="tx1">
                    <a:lumMod val="50000"/>
                  </a:schemeClr>
                </a:solidFill>
              </a:rPr>
              <a:t>IRB Responsibilities</a:t>
            </a:r>
          </a:p>
        </p:txBody>
      </p:sp>
      <p:sp>
        <p:nvSpPr>
          <p:cNvPr id="47108" name="Rectangle 3"/>
          <p:cNvSpPr>
            <a:spLocks noGrp="1"/>
          </p:cNvSpPr>
          <p:nvPr>
            <p:ph type="body" sz="half" idx="1"/>
          </p:nvPr>
        </p:nvSpPr>
        <p:spPr>
          <a:xfrm>
            <a:off x="533400" y="1219200"/>
            <a:ext cx="4800600" cy="4506913"/>
          </a:xfrm>
        </p:spPr>
        <p:txBody>
          <a:bodyPr/>
          <a:lstStyle/>
          <a:p>
            <a:pPr>
              <a:buFont typeface="Arial" pitchFamily="34" charset="0"/>
              <a:buChar char="•"/>
            </a:pPr>
            <a:r>
              <a:rPr lang="en-US" dirty="0" smtClean="0"/>
              <a:t> Determine whether proposed research exposes subjects to unreasonable or unnecessary risk.</a:t>
            </a:r>
          </a:p>
          <a:p>
            <a:pPr>
              <a:buClr>
                <a:schemeClr val="tx1"/>
              </a:buClr>
              <a:buFont typeface="Arial" pitchFamily="34" charset="0"/>
              <a:buChar char="•"/>
            </a:pPr>
            <a:r>
              <a:rPr lang="en-US" dirty="0" smtClean="0"/>
              <a:t> Review informed consent process and forms.</a:t>
            </a:r>
          </a:p>
          <a:p>
            <a:pPr>
              <a:buClr>
                <a:schemeClr val="tx1"/>
              </a:buClr>
              <a:buFont typeface="Arial" pitchFamily="34" charset="0"/>
              <a:buChar char="•"/>
            </a:pPr>
            <a:r>
              <a:rPr lang="en-US" dirty="0" smtClean="0"/>
              <a:t> Monitor progress of research.</a:t>
            </a:r>
          </a:p>
        </p:txBody>
      </p:sp>
      <p:pic>
        <p:nvPicPr>
          <p:cNvPr id="47109" name="Picture 4" descr="j0196394"/>
          <p:cNvPicPr>
            <a:picLocks noGrp="1" noChangeAspect="1" noChangeArrowheads="1"/>
          </p:cNvPicPr>
          <p:nvPr>
            <p:ph type="body" sz="half" idx="2"/>
          </p:nvPr>
        </p:nvPicPr>
        <p:blipFill>
          <a:blip r:embed="rId3" cstate="print"/>
          <a:srcRect/>
          <a:stretch>
            <a:fillRect/>
          </a:stretch>
        </p:blipFill>
        <p:spPr>
          <a:xfrm>
            <a:off x="5638800" y="838200"/>
            <a:ext cx="2692400" cy="4360863"/>
          </a:xfr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485776"/>
            <a:ext cx="8488363" cy="1009649"/>
          </a:xfrm>
        </p:spPr>
        <p:txBody>
          <a:bodyPr/>
          <a:lstStyle/>
          <a:p>
            <a:pPr algn="ctr"/>
            <a:r>
              <a:rPr lang="en-US" dirty="0" smtClean="0">
                <a:solidFill>
                  <a:schemeClr val="tx1">
                    <a:lumMod val="50000"/>
                  </a:schemeClr>
                </a:solidFill>
              </a:rPr>
              <a:t>Human Research Protection Program</a:t>
            </a:r>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5</a:t>
            </a:fld>
            <a:endParaRPr lang="en-US" dirty="0"/>
          </a:p>
        </p:txBody>
      </p:sp>
      <p:sp>
        <p:nvSpPr>
          <p:cNvPr id="7" name="Rectangle 3"/>
          <p:cNvSpPr>
            <a:spLocks noGrp="1"/>
          </p:cNvSpPr>
          <p:nvPr>
            <p:ph sz="quarter" idx="12"/>
          </p:nvPr>
        </p:nvSpPr>
        <p:spPr>
          <a:xfrm>
            <a:off x="619125" y="1495425"/>
            <a:ext cx="3686175" cy="1600200"/>
          </a:xfrm>
          <a:solidFill>
            <a:srgbClr val="99CCFF"/>
          </a:solidFill>
        </p:spPr>
        <p:txBody>
          <a:bodyPr/>
          <a:lstStyle/>
          <a:p>
            <a:pPr marL="533400" indent="-533400" algn="ctr">
              <a:spcBef>
                <a:spcPct val="0"/>
              </a:spcBef>
              <a:buFont typeface="Arial" pitchFamily="34" charset="0"/>
              <a:buNone/>
            </a:pPr>
            <a:r>
              <a:rPr lang="en-US" sz="2500" dirty="0" smtClean="0">
                <a:solidFill>
                  <a:schemeClr val="bg1"/>
                </a:solidFill>
                <a:latin typeface="Calibri" pitchFamily="34" charset="0"/>
                <a:cs typeface="Calibri" pitchFamily="34" charset="0"/>
              </a:rPr>
              <a:t>Office of Research</a:t>
            </a:r>
          </a:p>
          <a:p>
            <a:pPr marL="533400" indent="-533400" algn="ctr">
              <a:spcBef>
                <a:spcPct val="0"/>
              </a:spcBef>
              <a:buFont typeface="Arial" pitchFamily="34" charset="0"/>
              <a:buNone/>
            </a:pPr>
            <a:r>
              <a:rPr lang="en-US" sz="2500" dirty="0" smtClean="0">
                <a:solidFill>
                  <a:schemeClr val="bg1"/>
                </a:solidFill>
                <a:latin typeface="Calibri" pitchFamily="34" charset="0"/>
                <a:cs typeface="Calibri" pitchFamily="34" charset="0"/>
              </a:rPr>
              <a:t>Compliance (ORC)</a:t>
            </a:r>
          </a:p>
        </p:txBody>
      </p:sp>
      <p:sp>
        <p:nvSpPr>
          <p:cNvPr id="11" name="Rectangle 4"/>
          <p:cNvSpPr txBox="1">
            <a:spLocks/>
          </p:cNvSpPr>
          <p:nvPr/>
        </p:nvSpPr>
        <p:spPr bwMode="auto">
          <a:xfrm>
            <a:off x="4429124" y="1495425"/>
            <a:ext cx="3686175" cy="1600200"/>
          </a:xfrm>
          <a:prstGeom prst="rect">
            <a:avLst/>
          </a:prstGeom>
          <a:solidFill>
            <a:srgbClr val="99CCFF"/>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0" cap="none" spc="0" normalizeH="0" baseline="0" noProof="0" dirty="0" smtClean="0">
                <a:ln>
                  <a:noFill/>
                </a:ln>
                <a:solidFill>
                  <a:srgbClr val="000000"/>
                </a:solidFill>
                <a:effectLst/>
                <a:uLnTx/>
                <a:uFillTx/>
                <a:latin typeface="+mj-lt"/>
                <a:ea typeface="+mn-ea"/>
                <a:cs typeface="ＭＳ Ｐゴシック"/>
              </a:rPr>
              <a:t>    </a:t>
            </a:r>
            <a:r>
              <a:rPr kumimoji="0" lang="en-US" sz="2200" b="0" i="0" u="none" strike="noStrike" kern="0" cap="none" spc="0" normalizeH="0" baseline="0" noProof="0" dirty="0" smtClean="0">
                <a:ln>
                  <a:noFill/>
                </a:ln>
                <a:solidFill>
                  <a:schemeClr val="bg1"/>
                </a:solidFill>
                <a:effectLst/>
                <a:uLnTx/>
                <a:uFillTx/>
                <a:latin typeface="+mj-lt"/>
                <a:ea typeface="+mn-ea"/>
                <a:cs typeface="ＭＳ Ｐゴシック"/>
              </a:rPr>
              <a:t>Office of the  </a:t>
            </a: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200" b="0" i="0" u="none" strike="noStrike" kern="0" cap="none" spc="0" normalizeH="0" baseline="0" noProof="0" dirty="0" smtClean="0">
                <a:ln>
                  <a:noFill/>
                </a:ln>
                <a:solidFill>
                  <a:schemeClr val="bg1"/>
                </a:solidFill>
                <a:effectLst/>
                <a:uLnTx/>
                <a:uFillTx/>
                <a:latin typeface="+mj-lt"/>
                <a:ea typeface="+mn-ea"/>
                <a:cs typeface="ＭＳ Ｐゴシック"/>
              </a:rPr>
              <a:t>     Human Research Protection Program (HRPP)</a:t>
            </a:r>
          </a:p>
        </p:txBody>
      </p:sp>
      <p:sp>
        <p:nvSpPr>
          <p:cNvPr id="12" name="AutoShape 6"/>
          <p:cNvSpPr>
            <a:spLocks noChangeArrowheads="1"/>
          </p:cNvSpPr>
          <p:nvPr/>
        </p:nvSpPr>
        <p:spPr bwMode="auto">
          <a:xfrm>
            <a:off x="3829990" y="1952625"/>
            <a:ext cx="950620" cy="685800"/>
          </a:xfrm>
          <a:prstGeom prst="leftRightArrow">
            <a:avLst>
              <a:gd name="adj1" fmla="val 50000"/>
              <a:gd name="adj2" fmla="val 35556"/>
            </a:avLst>
          </a:prstGeom>
          <a:solidFill>
            <a:srgbClr val="FF99CC"/>
          </a:solidFill>
          <a:ln w="9525">
            <a:solidFill>
              <a:schemeClr val="tx1"/>
            </a:solidFill>
            <a:miter lim="800000"/>
            <a:headEnd/>
            <a:tailEnd/>
          </a:ln>
        </p:spPr>
        <p:txBody>
          <a:bodyPr wrap="none" anchor="ctr"/>
          <a:lstStyle/>
          <a:p>
            <a:pPr eaLnBrk="0" hangingPunct="0"/>
            <a:endParaRPr lang="en-US"/>
          </a:p>
        </p:txBody>
      </p:sp>
      <p:sp>
        <p:nvSpPr>
          <p:cNvPr id="13" name="Text Box 5"/>
          <p:cNvSpPr txBox="1">
            <a:spLocks noChangeArrowheads="1"/>
          </p:cNvSpPr>
          <p:nvPr/>
        </p:nvSpPr>
        <p:spPr bwMode="auto">
          <a:xfrm>
            <a:off x="762000" y="3733800"/>
            <a:ext cx="7772400" cy="860425"/>
          </a:xfrm>
          <a:prstGeom prst="rect">
            <a:avLst/>
          </a:prstGeom>
          <a:noFill/>
          <a:ln w="9525">
            <a:noFill/>
            <a:miter lim="800000"/>
            <a:headEnd/>
            <a:tailEnd/>
          </a:ln>
        </p:spPr>
        <p:txBody>
          <a:bodyPr>
            <a:spAutoFit/>
          </a:bodyPr>
          <a:lstStyle/>
          <a:p>
            <a:pPr algn="ctr">
              <a:lnSpc>
                <a:spcPct val="90000"/>
              </a:lnSpc>
              <a:spcBef>
                <a:spcPct val="20000"/>
              </a:spcBef>
              <a:buClr>
                <a:schemeClr val="hlink"/>
              </a:buClr>
              <a:buSzPct val="70000"/>
              <a:buFont typeface="Wingdings" pitchFamily="2" charset="2"/>
              <a:buNone/>
            </a:pPr>
            <a:r>
              <a:rPr lang="en-US" sz="2800" dirty="0">
                <a:solidFill>
                  <a:schemeClr val="tx1">
                    <a:lumMod val="50000"/>
                  </a:schemeClr>
                </a:solidFill>
                <a:latin typeface="Calibri" pitchFamily="34" charset="0"/>
              </a:rPr>
              <a:t>The ORC and </a:t>
            </a:r>
            <a:r>
              <a:rPr lang="en-US" sz="2800" dirty="0" smtClean="0">
                <a:solidFill>
                  <a:schemeClr val="tx1">
                    <a:lumMod val="50000"/>
                  </a:schemeClr>
                </a:solidFill>
                <a:latin typeface="Calibri" pitchFamily="34" charset="0"/>
              </a:rPr>
              <a:t>HRPP </a:t>
            </a:r>
            <a:r>
              <a:rPr lang="en-US" sz="2800" dirty="0">
                <a:solidFill>
                  <a:schemeClr val="tx1">
                    <a:lumMod val="50000"/>
                  </a:schemeClr>
                </a:solidFill>
                <a:latin typeface="Calibri" pitchFamily="34" charset="0"/>
              </a:rPr>
              <a:t>work together to protect the rights, welfare and privacy of research participants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230AFCAB-146F-4D6B-9FBF-FCDBD8F3B253}" type="slidenum">
              <a:rPr lang="en-US" sz="850" smtClean="0">
                <a:latin typeface="Arial" pitchFamily="34" charset="0"/>
                <a:ea typeface="ＭＳ Ｐゴシック" pitchFamily="34" charset="-128"/>
              </a:rPr>
              <a:pPr/>
              <a:t>50</a:t>
            </a:fld>
            <a:endParaRPr lang="en-US" sz="850" dirty="0" smtClean="0">
              <a:latin typeface="Arial" pitchFamily="34" charset="0"/>
              <a:ea typeface="ＭＳ Ｐゴシック" pitchFamily="34" charset="-128"/>
            </a:endParaRPr>
          </a:p>
        </p:txBody>
      </p:sp>
      <p:sp>
        <p:nvSpPr>
          <p:cNvPr id="48131" name="Rectangle 2"/>
          <p:cNvSpPr>
            <a:spLocks noGrp="1"/>
          </p:cNvSpPr>
          <p:nvPr>
            <p:ph type="title"/>
          </p:nvPr>
        </p:nvSpPr>
        <p:spPr>
          <a:xfrm>
            <a:off x="682625" y="382588"/>
            <a:ext cx="7624763" cy="1035050"/>
          </a:xfrm>
        </p:spPr>
        <p:txBody>
          <a:bodyPr/>
          <a:lstStyle/>
          <a:p>
            <a:pPr algn="ctr"/>
            <a:r>
              <a:rPr lang="en-US" sz="2800" dirty="0" smtClean="0">
                <a:solidFill>
                  <a:schemeClr val="tx1">
                    <a:lumMod val="50000"/>
                  </a:schemeClr>
                </a:solidFill>
              </a:rPr>
              <a:t>What Governs the IRB’s Decision-making?</a:t>
            </a:r>
          </a:p>
        </p:txBody>
      </p:sp>
      <p:sp>
        <p:nvSpPr>
          <p:cNvPr id="48132" name="Rectangle 3"/>
          <p:cNvSpPr>
            <a:spLocks noGrp="1"/>
          </p:cNvSpPr>
          <p:nvPr>
            <p:ph type="body" idx="1"/>
          </p:nvPr>
        </p:nvSpPr>
        <p:spPr>
          <a:xfrm>
            <a:off x="228600" y="1676400"/>
            <a:ext cx="7621588" cy="3278188"/>
          </a:xfrm>
        </p:spPr>
        <p:txBody>
          <a:bodyPr/>
          <a:lstStyle/>
          <a:p>
            <a:pPr>
              <a:buSzPct val="65000"/>
              <a:buFont typeface="Arial" pitchFamily="34" charset="0"/>
              <a:buChar char="•"/>
            </a:pPr>
            <a:r>
              <a:rPr lang="en-US" sz="2800" dirty="0" smtClean="0"/>
              <a:t> Federal regulations</a:t>
            </a:r>
          </a:p>
          <a:p>
            <a:pPr>
              <a:buSzPct val="65000"/>
              <a:buFont typeface="Arial" pitchFamily="34" charset="0"/>
              <a:buChar char="•"/>
            </a:pPr>
            <a:r>
              <a:rPr lang="en-US" sz="2800" dirty="0" smtClean="0"/>
              <a:t> State regulations</a:t>
            </a:r>
          </a:p>
          <a:p>
            <a:pPr>
              <a:buSzPct val="65000"/>
              <a:buFont typeface="Arial" pitchFamily="34" charset="0"/>
              <a:buChar char="•"/>
            </a:pPr>
            <a:r>
              <a:rPr lang="en-US" sz="2800" dirty="0" smtClean="0"/>
              <a:t> Institutional policy</a:t>
            </a:r>
          </a:p>
          <a:p>
            <a:pPr>
              <a:buSzPct val="65000"/>
              <a:buFont typeface="Arial" pitchFamily="34" charset="0"/>
              <a:buChar char="•"/>
            </a:pPr>
            <a:r>
              <a:rPr lang="en-US" sz="2800" dirty="0" smtClean="0"/>
              <a:t> The Belmont Report</a:t>
            </a:r>
          </a:p>
          <a:p>
            <a:pPr>
              <a:buSzPct val="65000"/>
              <a:buFont typeface="Arial" pitchFamily="34" charset="0"/>
              <a:buChar char="•"/>
            </a:pPr>
            <a:r>
              <a:rPr lang="en-US" sz="2800" dirty="0" smtClean="0"/>
              <a:t> Terms of our </a:t>
            </a:r>
            <a:r>
              <a:rPr lang="en-US" sz="2800" dirty="0" err="1" smtClean="0"/>
              <a:t>Federalwide</a:t>
            </a:r>
            <a:r>
              <a:rPr lang="en-US" sz="2800" dirty="0" smtClean="0"/>
              <a:t> Assurance (FWA)</a:t>
            </a:r>
          </a:p>
          <a:p>
            <a:pPr>
              <a:buSzPct val="65000"/>
              <a:buFont typeface="Arial" pitchFamily="34" charset="0"/>
              <a:buChar char="•"/>
            </a:pPr>
            <a:r>
              <a:rPr lang="en-US" sz="2800" dirty="0" smtClean="0"/>
              <a:t> Other mandates (HIPAA, NIH, etc.)</a:t>
            </a:r>
          </a:p>
        </p:txBody>
      </p:sp>
      <p:pic>
        <p:nvPicPr>
          <p:cNvPr id="48133" name="Picture 4" descr="j0295917"/>
          <p:cNvPicPr>
            <a:picLocks noChangeAspect="1" noChangeArrowheads="1"/>
          </p:cNvPicPr>
          <p:nvPr/>
        </p:nvPicPr>
        <p:blipFill>
          <a:blip r:embed="rId3" cstate="print"/>
          <a:srcRect/>
          <a:stretch>
            <a:fillRect/>
          </a:stretch>
        </p:blipFill>
        <p:spPr bwMode="auto">
          <a:xfrm>
            <a:off x="6105524" y="1143000"/>
            <a:ext cx="2771775" cy="199764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EC552D50-2292-481F-B453-21E0795F0418}" type="slidenum">
              <a:rPr lang="en-US" sz="850" smtClean="0">
                <a:latin typeface="Arial" pitchFamily="34" charset="0"/>
                <a:ea typeface="ＭＳ Ｐゴシック" pitchFamily="34" charset="-128"/>
              </a:rPr>
              <a:pPr/>
              <a:t>51</a:t>
            </a:fld>
            <a:endParaRPr lang="en-US" sz="850" dirty="0" smtClean="0">
              <a:latin typeface="Arial" pitchFamily="34" charset="0"/>
              <a:ea typeface="ＭＳ Ｐゴシック" pitchFamily="34" charset="-128"/>
            </a:endParaRPr>
          </a:p>
        </p:txBody>
      </p:sp>
      <p:sp>
        <p:nvSpPr>
          <p:cNvPr id="49155" name="Rectangle 2"/>
          <p:cNvSpPr>
            <a:spLocks noGrp="1"/>
          </p:cNvSpPr>
          <p:nvPr>
            <p:ph type="title"/>
          </p:nvPr>
        </p:nvSpPr>
        <p:spPr>
          <a:xfrm>
            <a:off x="685800" y="152400"/>
            <a:ext cx="7772400" cy="1393825"/>
          </a:xfrm>
        </p:spPr>
        <p:txBody>
          <a:bodyPr/>
          <a:lstStyle/>
          <a:p>
            <a:pPr algn="ctr"/>
            <a:r>
              <a:rPr lang="en-US" sz="3200" dirty="0" smtClean="0">
                <a:solidFill>
                  <a:schemeClr val="tx1">
                    <a:lumMod val="50000"/>
                  </a:schemeClr>
                </a:solidFill>
              </a:rPr>
              <a:t>What Criteria Does the IRB Use to Review a Research Study?</a:t>
            </a:r>
          </a:p>
        </p:txBody>
      </p:sp>
      <p:sp>
        <p:nvSpPr>
          <p:cNvPr id="49156" name="Rectangle 3"/>
          <p:cNvSpPr>
            <a:spLocks noGrp="1"/>
          </p:cNvSpPr>
          <p:nvPr>
            <p:ph type="body" idx="1"/>
          </p:nvPr>
        </p:nvSpPr>
        <p:spPr>
          <a:xfrm>
            <a:off x="830263" y="1524000"/>
            <a:ext cx="7339012" cy="1308100"/>
          </a:xfrm>
        </p:spPr>
        <p:txBody>
          <a:bodyPr/>
          <a:lstStyle/>
          <a:p>
            <a:pPr>
              <a:buFont typeface="Arial" pitchFamily="34" charset="0"/>
              <a:buNone/>
            </a:pPr>
            <a:r>
              <a:rPr lang="en-US" sz="2800" smtClean="0"/>
              <a:t>Federal regulations mandate that the IRB ensures that:</a:t>
            </a:r>
          </a:p>
        </p:txBody>
      </p:sp>
      <p:sp>
        <p:nvSpPr>
          <p:cNvPr id="49157" name="Rectangle 4"/>
          <p:cNvSpPr>
            <a:spLocks noChangeArrowheads="1"/>
          </p:cNvSpPr>
          <p:nvPr/>
        </p:nvSpPr>
        <p:spPr bwMode="auto">
          <a:xfrm>
            <a:off x="914400" y="2514600"/>
            <a:ext cx="7543800" cy="2438400"/>
          </a:xfrm>
          <a:prstGeom prst="rect">
            <a:avLst/>
          </a:prstGeom>
          <a:noFill/>
          <a:ln w="9525">
            <a:noFill/>
            <a:miter lim="800000"/>
            <a:headEnd/>
            <a:tailEnd/>
          </a:ln>
        </p:spPr>
        <p:txBody>
          <a:bodyPr/>
          <a:lstStyle/>
          <a:p>
            <a:pPr marL="342900" indent="-342900">
              <a:spcBef>
                <a:spcPct val="20000"/>
              </a:spcBef>
              <a:buClr>
                <a:schemeClr val="tx2"/>
              </a:buClr>
              <a:buSzPct val="115000"/>
              <a:buFontTx/>
              <a:buChar char="•"/>
            </a:pPr>
            <a:r>
              <a:rPr lang="en-US" sz="2800">
                <a:latin typeface="Calibri" pitchFamily="34" charset="0"/>
              </a:rPr>
              <a:t>Risks to subjects are minimized.</a:t>
            </a:r>
          </a:p>
          <a:p>
            <a:pPr marL="342900" indent="-342900">
              <a:spcBef>
                <a:spcPct val="20000"/>
              </a:spcBef>
              <a:buClr>
                <a:schemeClr val="tx2"/>
              </a:buClr>
              <a:buSzPct val="115000"/>
              <a:buFontTx/>
              <a:buChar char="•"/>
            </a:pPr>
            <a:r>
              <a:rPr lang="en-US" sz="2800">
                <a:latin typeface="Calibri" pitchFamily="34" charset="0"/>
              </a:rPr>
              <a:t>Risks to subjects are reasonable in relation to anticipated benefits, if any, to subjects, and the importance of the knowledge that may reasonably be expected to result.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8788" y="582613"/>
            <a:ext cx="8229600" cy="796925"/>
          </a:xfrm>
        </p:spPr>
        <p:txBody>
          <a:bodyPr/>
          <a:lstStyle/>
          <a:p>
            <a:pPr algn="ctr"/>
            <a:r>
              <a:rPr lang="en-US" sz="3100" dirty="0" smtClean="0">
                <a:solidFill>
                  <a:schemeClr val="tx1">
                    <a:lumMod val="50000"/>
                  </a:schemeClr>
                </a:solidFill>
              </a:rPr>
              <a:t>Things IRBs Consider when Assessing Risk/Benefit </a:t>
            </a:r>
          </a:p>
        </p:txBody>
      </p:sp>
      <p:sp>
        <p:nvSpPr>
          <p:cNvPr id="50179" name="Content Placeholder 2"/>
          <p:cNvSpPr>
            <a:spLocks noGrp="1"/>
          </p:cNvSpPr>
          <p:nvPr>
            <p:ph sz="quarter" idx="12"/>
          </p:nvPr>
        </p:nvSpPr>
        <p:spPr>
          <a:xfrm>
            <a:off x="458788" y="1628775"/>
            <a:ext cx="8229600" cy="3657600"/>
          </a:xfrm>
        </p:spPr>
        <p:txBody>
          <a:bodyPr/>
          <a:lstStyle/>
          <a:p>
            <a:r>
              <a:rPr lang="en-US" dirty="0" smtClean="0">
                <a:solidFill>
                  <a:schemeClr val="tx1"/>
                </a:solidFill>
              </a:rPr>
              <a:t>Clinical equipoise</a:t>
            </a:r>
          </a:p>
          <a:p>
            <a:r>
              <a:rPr lang="en-US" dirty="0" smtClean="0">
                <a:solidFill>
                  <a:schemeClr val="tx1"/>
                </a:solidFill>
              </a:rPr>
              <a:t>Study design</a:t>
            </a:r>
          </a:p>
          <a:p>
            <a:r>
              <a:rPr lang="en-US" dirty="0" smtClean="0">
                <a:solidFill>
                  <a:schemeClr val="tx1"/>
                </a:solidFill>
              </a:rPr>
              <a:t>Procedures</a:t>
            </a:r>
          </a:p>
        </p:txBody>
      </p:sp>
      <p:sp>
        <p:nvSpPr>
          <p:cNvPr id="50180" name="Slide Number Placeholder 3"/>
          <p:cNvSpPr>
            <a:spLocks noGrp="1"/>
          </p:cNvSpPr>
          <p:nvPr>
            <p:ph type="sldNum" sz="quarter" idx="14"/>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D0829C55-652D-4533-AA3E-EDCA3E47A059}" type="slidenum">
              <a:rPr lang="en-US" sz="850" smtClean="0">
                <a:latin typeface="Arial" pitchFamily="34" charset="0"/>
                <a:ea typeface="ＭＳ Ｐゴシック" pitchFamily="34" charset="-128"/>
              </a:rPr>
              <a:pPr/>
              <a:t>52</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8788" y="219075"/>
            <a:ext cx="8229600" cy="796925"/>
          </a:xfrm>
        </p:spPr>
        <p:txBody>
          <a:bodyPr/>
          <a:lstStyle/>
          <a:p>
            <a:pPr algn="ctr"/>
            <a:r>
              <a:rPr lang="en-US" sz="3300" dirty="0" smtClean="0">
                <a:solidFill>
                  <a:schemeClr val="tx1">
                    <a:lumMod val="50000"/>
                  </a:schemeClr>
                </a:solidFill>
              </a:rPr>
              <a:t>Clinical Equipoise</a:t>
            </a:r>
          </a:p>
        </p:txBody>
      </p:sp>
      <p:sp>
        <p:nvSpPr>
          <p:cNvPr id="51203" name="Content Placeholder 2"/>
          <p:cNvSpPr>
            <a:spLocks noGrp="1"/>
          </p:cNvSpPr>
          <p:nvPr>
            <p:ph sz="quarter" idx="12"/>
          </p:nvPr>
        </p:nvSpPr>
        <p:spPr>
          <a:xfrm>
            <a:off x="457200" y="1076325"/>
            <a:ext cx="8229600" cy="3657600"/>
          </a:xfrm>
        </p:spPr>
        <p:txBody>
          <a:bodyPr/>
          <a:lstStyle/>
          <a:p>
            <a:pPr>
              <a:buFont typeface="Arial" pitchFamily="34" charset="0"/>
              <a:buChar char="•"/>
            </a:pPr>
            <a:r>
              <a:rPr lang="en-US" dirty="0" smtClean="0">
                <a:solidFill>
                  <a:schemeClr val="tx1"/>
                </a:solidFill>
              </a:rPr>
              <a:t>Important for therapeutic research</a:t>
            </a:r>
          </a:p>
          <a:p>
            <a:pPr>
              <a:buFont typeface="Arial" pitchFamily="34" charset="0"/>
              <a:buChar char="•"/>
            </a:pPr>
            <a:r>
              <a:rPr lang="en-US" dirty="0" smtClean="0">
                <a:solidFill>
                  <a:schemeClr val="tx1"/>
                </a:solidFill>
              </a:rPr>
              <a:t>A state of honest genuine uncertainty as to whether one treatment is better than another</a:t>
            </a:r>
          </a:p>
        </p:txBody>
      </p:sp>
      <p:sp>
        <p:nvSpPr>
          <p:cNvPr id="51204" name="Slide Number Placeholder 3"/>
          <p:cNvSpPr>
            <a:spLocks noGrp="1"/>
          </p:cNvSpPr>
          <p:nvPr>
            <p:ph type="sldNum" sz="quarter" idx="14"/>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7BC2B52E-60C4-4301-A38F-912E8297A430}" type="slidenum">
              <a:rPr lang="en-US" sz="850" smtClean="0">
                <a:latin typeface="Arial" pitchFamily="34" charset="0"/>
                <a:ea typeface="ＭＳ Ｐゴシック" pitchFamily="34" charset="-128"/>
              </a:rPr>
              <a:pPr/>
              <a:t>53</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8788" y="468313"/>
            <a:ext cx="8229600" cy="796925"/>
          </a:xfrm>
        </p:spPr>
        <p:txBody>
          <a:bodyPr/>
          <a:lstStyle/>
          <a:p>
            <a:pPr algn="ctr"/>
            <a:r>
              <a:rPr lang="en-US" sz="3300" dirty="0" smtClean="0">
                <a:solidFill>
                  <a:schemeClr val="tx1">
                    <a:lumMod val="50000"/>
                  </a:schemeClr>
                </a:solidFill>
              </a:rPr>
              <a:t>Consistent with Competent Care	</a:t>
            </a:r>
          </a:p>
        </p:txBody>
      </p:sp>
      <p:sp>
        <p:nvSpPr>
          <p:cNvPr id="52227" name="Content Placeholder 2"/>
          <p:cNvSpPr>
            <a:spLocks noGrp="1"/>
          </p:cNvSpPr>
          <p:nvPr>
            <p:ph sz="quarter" idx="12"/>
          </p:nvPr>
        </p:nvSpPr>
        <p:spPr>
          <a:xfrm>
            <a:off x="457199" y="1476375"/>
            <a:ext cx="8229600" cy="3657600"/>
          </a:xfrm>
        </p:spPr>
        <p:txBody>
          <a:bodyPr/>
          <a:lstStyle/>
          <a:p>
            <a:pPr>
              <a:buFont typeface="Arial" pitchFamily="34" charset="0"/>
              <a:buChar char="•"/>
            </a:pPr>
            <a:r>
              <a:rPr lang="en-US" dirty="0" smtClean="0">
                <a:solidFill>
                  <a:schemeClr val="tx1"/>
                </a:solidFill>
              </a:rPr>
              <a:t>Standard of care cannot be denied to research subjects</a:t>
            </a:r>
          </a:p>
          <a:p>
            <a:pPr>
              <a:buFont typeface="Arial" pitchFamily="34" charset="0"/>
              <a:buChar char="•"/>
            </a:pPr>
            <a:r>
              <a:rPr lang="en-US" dirty="0" smtClean="0">
                <a:solidFill>
                  <a:schemeClr val="tx1"/>
                </a:solidFill>
              </a:rPr>
              <a:t>No-treatment controls are only acceptable when there is no proven effective treatment for a condition</a:t>
            </a:r>
          </a:p>
        </p:txBody>
      </p:sp>
      <p:sp>
        <p:nvSpPr>
          <p:cNvPr id="52228" name="Slide Number Placeholder 3"/>
          <p:cNvSpPr>
            <a:spLocks noGrp="1"/>
          </p:cNvSpPr>
          <p:nvPr>
            <p:ph type="sldNum" sz="quarter" idx="14"/>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B433A474-1989-4D46-ADF7-79E518370176}" type="slidenum">
              <a:rPr lang="en-US" sz="850" smtClean="0">
                <a:latin typeface="Arial" pitchFamily="34" charset="0"/>
                <a:ea typeface="ＭＳ Ｐゴシック" pitchFamily="34" charset="-128"/>
              </a:rPr>
              <a:pPr/>
              <a:t>54</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199" y="114300"/>
            <a:ext cx="8229600" cy="796925"/>
          </a:xfrm>
        </p:spPr>
        <p:txBody>
          <a:bodyPr/>
          <a:lstStyle/>
          <a:p>
            <a:pPr algn="ctr"/>
            <a:r>
              <a:rPr lang="en-US" dirty="0" smtClean="0">
                <a:solidFill>
                  <a:schemeClr val="tx1">
                    <a:lumMod val="50000"/>
                  </a:schemeClr>
                </a:solidFill>
              </a:rPr>
              <a:t>Risks reasonable in relation to potential benefit</a:t>
            </a:r>
          </a:p>
        </p:txBody>
      </p:sp>
      <p:sp>
        <p:nvSpPr>
          <p:cNvPr id="53251" name="Content Placeholder 2"/>
          <p:cNvSpPr>
            <a:spLocks noGrp="1"/>
          </p:cNvSpPr>
          <p:nvPr>
            <p:ph sz="quarter" idx="12"/>
          </p:nvPr>
        </p:nvSpPr>
        <p:spPr>
          <a:xfrm>
            <a:off x="457200" y="1647825"/>
            <a:ext cx="8229600" cy="3657600"/>
          </a:xfrm>
        </p:spPr>
        <p:txBody>
          <a:bodyPr/>
          <a:lstStyle/>
          <a:p>
            <a:pPr>
              <a:buFont typeface="Arial" pitchFamily="34" charset="0"/>
              <a:buChar char="•"/>
            </a:pPr>
            <a:r>
              <a:rPr lang="en-US" dirty="0" smtClean="0">
                <a:solidFill>
                  <a:schemeClr val="tx1"/>
                </a:solidFill>
              </a:rPr>
              <a:t>When is it proper to pursue certain benefits despite the risks involved, and when the benefits should be forgone because of known or potential risks to subjects</a:t>
            </a:r>
          </a:p>
          <a:p>
            <a:pPr>
              <a:buFont typeface="Arial" pitchFamily="34" charset="0"/>
              <a:buChar char="•"/>
            </a:pPr>
            <a:r>
              <a:rPr lang="en-US" dirty="0" smtClean="0">
                <a:solidFill>
                  <a:schemeClr val="tx1"/>
                </a:solidFill>
              </a:rPr>
              <a:t>Hippocrates- “ as to diseases, make a habit of two things- to help, or at least to do no harm”</a:t>
            </a:r>
          </a:p>
        </p:txBody>
      </p:sp>
      <p:sp>
        <p:nvSpPr>
          <p:cNvPr id="53252" name="Slide Number Placeholder 3"/>
          <p:cNvSpPr>
            <a:spLocks noGrp="1"/>
          </p:cNvSpPr>
          <p:nvPr>
            <p:ph type="sldNum" sz="quarter" idx="14"/>
          </p:nvPr>
        </p:nvSpPr>
        <p:spPr bwMode="auto">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636251FF-3F3A-410D-8DE6-FD1C3FE3332B}" type="slidenum">
              <a:rPr lang="en-US" sz="850" smtClean="0">
                <a:latin typeface="Arial" pitchFamily="34" charset="0"/>
                <a:ea typeface="ＭＳ Ｐゴシック" pitchFamily="34" charset="-128"/>
              </a:rPr>
              <a:pPr/>
              <a:t>55</a:t>
            </a:fld>
            <a:endParaRPr lang="en-US" sz="850" dirty="0" smtClean="0">
              <a:latin typeface="Arial" pitchFamily="34" charset="0"/>
              <a:ea typeface="ＭＳ Ｐゴシック" pitchFamily="34" charset="-128"/>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057E859B-CCF7-4F4D-87EF-11F55ADE4E32}" type="slidenum">
              <a:rPr lang="en-US" sz="850" smtClean="0">
                <a:latin typeface="Arial" pitchFamily="34" charset="0"/>
                <a:ea typeface="ＭＳ Ｐゴシック" pitchFamily="34" charset="-128"/>
              </a:rPr>
              <a:pPr/>
              <a:t>56</a:t>
            </a:fld>
            <a:endParaRPr lang="en-US" sz="850" dirty="0" smtClean="0">
              <a:latin typeface="Arial" pitchFamily="34" charset="0"/>
              <a:ea typeface="ＭＳ Ｐゴシック" pitchFamily="34" charset="-128"/>
            </a:endParaRPr>
          </a:p>
        </p:txBody>
      </p:sp>
      <p:sp>
        <p:nvSpPr>
          <p:cNvPr id="54275" name="Rectangle 2"/>
          <p:cNvSpPr>
            <a:spLocks noGrp="1"/>
          </p:cNvSpPr>
          <p:nvPr>
            <p:ph type="title"/>
          </p:nvPr>
        </p:nvSpPr>
        <p:spPr>
          <a:xfrm>
            <a:off x="457200" y="304800"/>
            <a:ext cx="8115300" cy="1190625"/>
          </a:xfrm>
        </p:spPr>
        <p:txBody>
          <a:bodyPr/>
          <a:lstStyle/>
          <a:p>
            <a:pPr algn="ctr"/>
            <a:r>
              <a:rPr lang="en-US" sz="3600" dirty="0" smtClean="0">
                <a:solidFill>
                  <a:schemeClr val="tx1">
                    <a:lumMod val="50000"/>
                  </a:schemeClr>
                </a:solidFill>
              </a:rPr>
              <a:t>What Criteria Does the IRB Use to Review a Research Study?</a:t>
            </a:r>
          </a:p>
        </p:txBody>
      </p:sp>
      <p:sp>
        <p:nvSpPr>
          <p:cNvPr id="54276" name="Rectangle 3"/>
          <p:cNvSpPr>
            <a:spLocks noChangeArrowheads="1"/>
          </p:cNvSpPr>
          <p:nvPr/>
        </p:nvSpPr>
        <p:spPr bwMode="auto">
          <a:xfrm>
            <a:off x="1143000" y="1524000"/>
            <a:ext cx="7162800" cy="3657600"/>
          </a:xfrm>
          <a:prstGeom prst="rect">
            <a:avLst/>
          </a:prstGeom>
          <a:noFill/>
          <a:ln w="9525">
            <a:noFill/>
            <a:miter lim="800000"/>
            <a:headEnd/>
            <a:tailEnd/>
          </a:ln>
        </p:spPr>
        <p:txBody>
          <a:bodyPr/>
          <a:lstStyle/>
          <a:p>
            <a:pPr marL="342900" indent="-342900">
              <a:spcBef>
                <a:spcPct val="20000"/>
              </a:spcBef>
              <a:buSzPct val="115000"/>
              <a:buFont typeface="Arial" pitchFamily="34" charset="0"/>
              <a:buChar char="•"/>
            </a:pPr>
            <a:r>
              <a:rPr lang="en-US" sz="2400" dirty="0">
                <a:latin typeface="Calibri" pitchFamily="34" charset="0"/>
              </a:rPr>
              <a:t>Is subject selection equitable?</a:t>
            </a:r>
          </a:p>
          <a:p>
            <a:pPr marL="342900" indent="-342900">
              <a:spcBef>
                <a:spcPct val="20000"/>
              </a:spcBef>
              <a:buSzPct val="115000"/>
              <a:buFont typeface="Arial" pitchFamily="34" charset="0"/>
              <a:buChar char="•"/>
            </a:pPr>
            <a:r>
              <a:rPr lang="en-US" sz="2400" dirty="0">
                <a:latin typeface="Calibri" pitchFamily="34" charset="0"/>
              </a:rPr>
              <a:t>Will informed consent be sought?</a:t>
            </a:r>
          </a:p>
          <a:p>
            <a:pPr marL="800100" lvl="1" indent="-342900">
              <a:spcBef>
                <a:spcPct val="20000"/>
              </a:spcBef>
              <a:buSzPct val="115000"/>
              <a:buFont typeface="Arial" pitchFamily="34" charset="0"/>
              <a:buChar char="•"/>
            </a:pPr>
            <a:r>
              <a:rPr lang="en-US" sz="2400" dirty="0">
                <a:latin typeface="Calibri" pitchFamily="34" charset="0"/>
              </a:rPr>
              <a:t>Therapeutic Misconception</a:t>
            </a:r>
          </a:p>
          <a:p>
            <a:pPr marL="342900" indent="-342900">
              <a:spcBef>
                <a:spcPct val="20000"/>
              </a:spcBef>
              <a:buSzPct val="115000"/>
              <a:buFont typeface="Arial" pitchFamily="34" charset="0"/>
              <a:buChar char="•"/>
            </a:pPr>
            <a:r>
              <a:rPr lang="en-US" sz="2400" dirty="0">
                <a:latin typeface="Calibri" pitchFamily="34" charset="0"/>
              </a:rPr>
              <a:t>How will informed consent be documented?</a:t>
            </a:r>
          </a:p>
          <a:p>
            <a:pPr marL="342900" indent="-342900">
              <a:spcBef>
                <a:spcPct val="20000"/>
              </a:spcBef>
              <a:buSzPct val="115000"/>
              <a:buFont typeface="Arial" pitchFamily="34" charset="0"/>
              <a:buChar char="•"/>
            </a:pPr>
            <a:r>
              <a:rPr lang="en-US" sz="2400" dirty="0">
                <a:latin typeface="Calibri" pitchFamily="34" charset="0"/>
              </a:rPr>
              <a:t>Are there provisions to protect the privacy of subjects?</a:t>
            </a:r>
          </a:p>
          <a:p>
            <a:pPr marL="342900" indent="-342900">
              <a:spcBef>
                <a:spcPct val="20000"/>
              </a:spcBef>
              <a:buSzPct val="115000"/>
              <a:buFont typeface="Arial" pitchFamily="34" charset="0"/>
              <a:buChar char="•"/>
            </a:pPr>
            <a:r>
              <a:rPr lang="en-US" sz="2400" dirty="0">
                <a:latin typeface="Calibri" pitchFamily="34" charset="0"/>
              </a:rPr>
              <a:t>Are there additional safeguards for vulnerable populations?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DCCBB57E-EB16-4BEA-8FDF-4563D77CAC20}" type="slidenum">
              <a:rPr lang="en-US" sz="850" smtClean="0">
                <a:latin typeface="Arial" pitchFamily="34" charset="0"/>
                <a:ea typeface="ＭＳ Ｐゴシック" pitchFamily="34" charset="-128"/>
              </a:rPr>
              <a:pPr/>
              <a:t>57</a:t>
            </a:fld>
            <a:endParaRPr lang="en-US" sz="850" dirty="0" smtClean="0">
              <a:latin typeface="Arial" pitchFamily="34" charset="0"/>
              <a:ea typeface="ＭＳ Ｐゴシック" pitchFamily="34" charset="-128"/>
            </a:endParaRPr>
          </a:p>
        </p:txBody>
      </p:sp>
      <p:sp>
        <p:nvSpPr>
          <p:cNvPr id="55299" name="Text Box 2"/>
          <p:cNvSpPr txBox="1">
            <a:spLocks noChangeArrowheads="1"/>
          </p:cNvSpPr>
          <p:nvPr/>
        </p:nvSpPr>
        <p:spPr bwMode="auto">
          <a:xfrm>
            <a:off x="1143000" y="1066800"/>
            <a:ext cx="6934200" cy="3170238"/>
          </a:xfrm>
          <a:prstGeom prst="rect">
            <a:avLst/>
          </a:prstGeom>
          <a:noFill/>
          <a:ln w="12700" cap="sq">
            <a:noFill/>
            <a:miter lim="800000"/>
            <a:headEnd type="none" w="sm" len="sm"/>
            <a:tailEnd type="none" w="sm" len="sm"/>
          </a:ln>
        </p:spPr>
        <p:txBody>
          <a:bodyPr>
            <a:spAutoFit/>
          </a:bodyPr>
          <a:lstStyle/>
          <a:p>
            <a:pPr>
              <a:spcBef>
                <a:spcPct val="50000"/>
              </a:spcBef>
            </a:pPr>
            <a:r>
              <a:rPr lang="en-US" sz="3200">
                <a:latin typeface="Calibri" pitchFamily="34" charset="0"/>
              </a:rPr>
              <a:t>“The key lies in having everyone at the institution embrace the idea that federal regulations are in place for good reason – patient safety. .”</a:t>
            </a:r>
            <a:endParaRPr lang="en-US" sz="2400">
              <a:latin typeface="Calibri" pitchFamily="34" charset="0"/>
            </a:endParaRPr>
          </a:p>
          <a:p>
            <a:pPr algn="r"/>
            <a:r>
              <a:rPr lang="en-US" sz="2400">
                <a:latin typeface="Calibri" pitchFamily="34" charset="0"/>
              </a:rPr>
              <a:t>Edward Miller</a:t>
            </a:r>
          </a:p>
          <a:p>
            <a:pPr algn="r"/>
            <a:r>
              <a:rPr lang="en-US" sz="2400">
                <a:latin typeface="Calibri" pitchFamily="34" charset="0"/>
              </a:rPr>
              <a:t>Dean and Chief Executive Officer</a:t>
            </a:r>
          </a:p>
          <a:p>
            <a:pPr algn="r"/>
            <a:r>
              <a:rPr lang="en-US" sz="2400">
                <a:latin typeface="Calibri" pitchFamily="34" charset="0"/>
              </a:rPr>
              <a:t>Johns Hopkins Medicine</a:t>
            </a:r>
          </a:p>
        </p:txBody>
      </p:sp>
    </p:spTree>
  </p:cSld>
  <p:clrMapOvr>
    <a:masterClrMapping/>
  </p:clrMapOvr>
  <p:transition advClick="0" advTm="3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D170A34B-ECD6-4ACD-A0C5-939017B0DCE5}" type="slidenum">
              <a:rPr lang="en-US" sz="850" smtClean="0">
                <a:latin typeface="Arial" pitchFamily="34" charset="0"/>
                <a:ea typeface="ＭＳ Ｐゴシック" pitchFamily="34" charset="-128"/>
              </a:rPr>
              <a:pPr/>
              <a:t>58</a:t>
            </a:fld>
            <a:endParaRPr lang="en-US" sz="850" dirty="0" smtClean="0">
              <a:latin typeface="Arial" pitchFamily="34" charset="0"/>
              <a:ea typeface="ＭＳ Ｐゴシック" pitchFamily="34" charset="-128"/>
            </a:endParaRPr>
          </a:p>
        </p:txBody>
      </p:sp>
      <p:sp>
        <p:nvSpPr>
          <p:cNvPr id="56323" name="Rectangle 5"/>
          <p:cNvSpPr>
            <a:spLocks noGrp="1"/>
          </p:cNvSpPr>
          <p:nvPr>
            <p:ph type="title"/>
          </p:nvPr>
        </p:nvSpPr>
        <p:spPr>
          <a:xfrm>
            <a:off x="685800" y="76200"/>
            <a:ext cx="7772400" cy="1143000"/>
          </a:xfrm>
        </p:spPr>
        <p:txBody>
          <a:bodyPr/>
          <a:lstStyle/>
          <a:p>
            <a:pPr algn="ctr"/>
            <a:r>
              <a:rPr lang="en-US" sz="3300" dirty="0" smtClean="0">
                <a:solidFill>
                  <a:schemeClr val="tx1">
                    <a:lumMod val="50000"/>
                  </a:schemeClr>
                </a:solidFill>
              </a:rPr>
              <a:t>Is this human subjects research?</a:t>
            </a:r>
          </a:p>
        </p:txBody>
      </p:sp>
      <p:sp>
        <p:nvSpPr>
          <p:cNvPr id="56324" name="Rectangle 6"/>
          <p:cNvSpPr>
            <a:spLocks noGrp="1"/>
          </p:cNvSpPr>
          <p:nvPr>
            <p:ph type="body" idx="1"/>
          </p:nvPr>
        </p:nvSpPr>
        <p:spPr>
          <a:xfrm>
            <a:off x="685800" y="1371600"/>
            <a:ext cx="7772400" cy="4114800"/>
          </a:xfrm>
        </p:spPr>
        <p:txBody>
          <a:bodyPr/>
          <a:lstStyle/>
          <a:p>
            <a:pPr marL="0" indent="0">
              <a:buFont typeface="Arial" pitchFamily="34" charset="0"/>
              <a:buNone/>
            </a:pPr>
            <a:r>
              <a:rPr lang="en-US" sz="2800" smtClean="0"/>
              <a:t>An adult with ADHD presents to their physician.  To date, no behavioral or drug intervention has proved useful.  The physician has read several reports about a drug that is approved and labeled for another indication but has shown some benefit for ADHD.  The physician wants to prescribe this drug for this patient.</a:t>
            </a:r>
            <a:r>
              <a:rPr lang="en-US" smtClean="0"/>
              <a:t>  </a:t>
            </a:r>
          </a:p>
        </p:txBody>
      </p:sp>
    </p:spTree>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2CE28B26-E77F-4BD3-9440-01421C8EFB57}" type="slidenum">
              <a:rPr lang="en-US" sz="850" smtClean="0">
                <a:latin typeface="Arial" pitchFamily="34" charset="0"/>
                <a:ea typeface="ＭＳ Ｐゴシック" pitchFamily="34" charset="-128"/>
              </a:rPr>
              <a:pPr/>
              <a:t>59</a:t>
            </a:fld>
            <a:endParaRPr lang="en-US" sz="850" dirty="0" smtClean="0">
              <a:latin typeface="Arial" pitchFamily="34" charset="0"/>
              <a:ea typeface="ＭＳ Ｐゴシック" pitchFamily="34" charset="-128"/>
            </a:endParaRPr>
          </a:p>
        </p:txBody>
      </p:sp>
      <p:sp>
        <p:nvSpPr>
          <p:cNvPr id="57347" name="Rectangle 5"/>
          <p:cNvSpPr>
            <a:spLocks noGrp="1" noChangeArrowheads="1"/>
          </p:cNvSpPr>
          <p:nvPr>
            <p:ph type="title"/>
          </p:nvPr>
        </p:nvSpPr>
        <p:spPr/>
        <p:txBody>
          <a:bodyPr/>
          <a:lstStyle/>
          <a:p>
            <a:pPr algn="ctr"/>
            <a:r>
              <a:rPr lang="en-US" dirty="0" smtClean="0">
                <a:solidFill>
                  <a:schemeClr val="tx1">
                    <a:lumMod val="50000"/>
                  </a:schemeClr>
                </a:solidFill>
              </a:rPr>
              <a:t>Is this human subjects research?</a:t>
            </a:r>
          </a:p>
        </p:txBody>
      </p:sp>
      <p:sp>
        <p:nvSpPr>
          <p:cNvPr id="57348" name="Rectangle 7"/>
          <p:cNvSpPr>
            <a:spLocks noGrp="1"/>
          </p:cNvSpPr>
          <p:nvPr>
            <p:ph type="body" idx="1"/>
          </p:nvPr>
        </p:nvSpPr>
        <p:spPr/>
        <p:txBody>
          <a:bodyPr/>
          <a:lstStyle/>
          <a:p>
            <a:pPr marL="0" indent="0">
              <a:buFont typeface="Arial" pitchFamily="34" charset="0"/>
              <a:buNone/>
            </a:pPr>
            <a:r>
              <a:rPr lang="en-US" sz="2800" dirty="0" smtClean="0"/>
              <a:t>A drug is approved and sold in a solid tablet to treat adults (18 and older) for diabetes.  A physician would like to study the effect of this same drug in a liquid formulation in children 10-17, with diabetes.  </a:t>
            </a: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47676"/>
            <a:ext cx="8440738" cy="876299"/>
          </a:xfrm>
        </p:spPr>
        <p:txBody>
          <a:bodyPr/>
          <a:lstStyle/>
          <a:p>
            <a:pPr algn="ctr"/>
            <a:r>
              <a:rPr lang="en-US" dirty="0" smtClean="0">
                <a:solidFill>
                  <a:schemeClr val="tx1">
                    <a:lumMod val="50000"/>
                  </a:schemeClr>
                </a:solidFill>
              </a:rPr>
              <a:t>Human Research Protection Program</a:t>
            </a:r>
            <a:endParaRPr lang="en-US" dirty="0">
              <a:solidFill>
                <a:schemeClr val="tx1">
                  <a:lumMod val="50000"/>
                </a:schemeClr>
              </a:solidFill>
            </a:endParaRPr>
          </a:p>
        </p:txBody>
      </p:sp>
      <p:sp>
        <p:nvSpPr>
          <p:cNvPr id="3" name="Content Placeholder 2"/>
          <p:cNvSpPr>
            <a:spLocks noGrp="1"/>
          </p:cNvSpPr>
          <p:nvPr>
            <p:ph sz="quarter" idx="12"/>
          </p:nvPr>
        </p:nvSpPr>
        <p:spPr>
          <a:xfrm>
            <a:off x="457200" y="1704975"/>
            <a:ext cx="8229600" cy="4238625"/>
          </a:xfrm>
        </p:spPr>
        <p:txBody>
          <a:bodyPr/>
          <a:lstStyle/>
          <a:p>
            <a:pPr algn="ctr">
              <a:lnSpc>
                <a:spcPct val="80000"/>
              </a:lnSpc>
              <a:buFont typeface="Arial" pitchFamily="34" charset="0"/>
              <a:buNone/>
            </a:pPr>
            <a:r>
              <a:rPr lang="en-US" b="1" i="1" u="sng" dirty="0" smtClean="0">
                <a:solidFill>
                  <a:schemeClr val="tx1">
                    <a:lumMod val="50000"/>
                  </a:schemeClr>
                </a:solidFill>
              </a:rPr>
              <a:t>Office of Research Compliance (ORC)</a:t>
            </a:r>
            <a:endParaRPr lang="en-US" sz="2400" dirty="0" smtClean="0">
              <a:solidFill>
                <a:schemeClr val="tx1">
                  <a:lumMod val="50000"/>
                </a:schemeClr>
              </a:solidFill>
            </a:endParaRPr>
          </a:p>
          <a:p>
            <a:pPr>
              <a:lnSpc>
                <a:spcPct val="80000"/>
              </a:lnSpc>
              <a:buClr>
                <a:srgbClr val="FF99FF"/>
              </a:buClr>
              <a:buFont typeface="Arial" pitchFamily="34" charset="0"/>
              <a:buChar char="•"/>
            </a:pPr>
            <a:r>
              <a:rPr lang="en-US" dirty="0" smtClean="0">
                <a:solidFill>
                  <a:schemeClr val="tx1">
                    <a:lumMod val="50000"/>
                  </a:schemeClr>
                </a:solidFill>
              </a:rPr>
              <a:t>Education and training </a:t>
            </a:r>
          </a:p>
          <a:p>
            <a:pPr>
              <a:lnSpc>
                <a:spcPct val="80000"/>
              </a:lnSpc>
              <a:buClr>
                <a:srgbClr val="FF99FF"/>
              </a:buClr>
              <a:buFont typeface="Arial" pitchFamily="34" charset="0"/>
              <a:buChar char="•"/>
            </a:pPr>
            <a:r>
              <a:rPr lang="en-US" dirty="0" smtClean="0">
                <a:solidFill>
                  <a:schemeClr val="tx1">
                    <a:lumMod val="50000"/>
                  </a:schemeClr>
                </a:solidFill>
              </a:rPr>
              <a:t>On-going audits for Good Clinical Practice (GCP) </a:t>
            </a:r>
          </a:p>
          <a:p>
            <a:pPr>
              <a:lnSpc>
                <a:spcPct val="80000"/>
              </a:lnSpc>
              <a:buClr>
                <a:srgbClr val="FF99FF"/>
              </a:buClr>
              <a:buFont typeface="Arial" pitchFamily="34" charset="0"/>
              <a:buChar char="•"/>
            </a:pPr>
            <a:r>
              <a:rPr lang="en-US" dirty="0" smtClean="0">
                <a:solidFill>
                  <a:schemeClr val="tx1">
                    <a:lumMod val="50000"/>
                  </a:schemeClr>
                </a:solidFill>
              </a:rPr>
              <a:t>Respond to allegations or audit findings of improper/illegal activities and enforcement of disciplinary action for violations </a:t>
            </a:r>
          </a:p>
          <a:p>
            <a:pPr>
              <a:lnSpc>
                <a:spcPct val="80000"/>
              </a:lnSpc>
              <a:buClr>
                <a:srgbClr val="FF99FF"/>
              </a:buClr>
              <a:buFont typeface="Arial" pitchFamily="34" charset="0"/>
              <a:buChar char="•"/>
            </a:pPr>
            <a:r>
              <a:rPr lang="en-US" dirty="0" smtClean="0">
                <a:solidFill>
                  <a:schemeClr val="tx1">
                    <a:lumMod val="50000"/>
                  </a:schemeClr>
                </a:solidFill>
              </a:rPr>
              <a:t>Regulatory support for investigator-initiated studies</a:t>
            </a:r>
          </a:p>
          <a:p>
            <a:pPr>
              <a:buNone/>
            </a:pPr>
            <a:endParaRPr lang="en-US" dirty="0">
              <a:solidFill>
                <a:schemeClr val="tx1">
                  <a:lumMod val="50000"/>
                </a:schemeClr>
              </a:solidFill>
            </a:endParaRPr>
          </a:p>
        </p:txBody>
      </p:sp>
      <p:sp>
        <p:nvSpPr>
          <p:cNvPr id="5" name="Slide Number Placeholder 4"/>
          <p:cNvSpPr>
            <a:spLocks noGrp="1"/>
          </p:cNvSpPr>
          <p:nvPr>
            <p:ph type="sldNum" sz="quarter" idx="14"/>
          </p:nvPr>
        </p:nvSpPr>
        <p:spPr/>
        <p:txBody>
          <a:bodyPr/>
          <a:lstStyle/>
          <a:p>
            <a:fld id="{5E8BC936-0928-C346-B13E-04BD58031644}"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F9433D67-D970-4105-A39C-6DA0F3FF0F0F}" type="slidenum">
              <a:rPr lang="en-US" sz="850" smtClean="0">
                <a:latin typeface="Arial" pitchFamily="34" charset="0"/>
                <a:ea typeface="ＭＳ Ｐゴシック" pitchFamily="34" charset="-128"/>
              </a:rPr>
              <a:pPr/>
              <a:t>60</a:t>
            </a:fld>
            <a:endParaRPr lang="en-US" sz="850" dirty="0" smtClean="0">
              <a:latin typeface="Arial" pitchFamily="34" charset="0"/>
              <a:ea typeface="ＭＳ Ｐゴシック" pitchFamily="34" charset="-128"/>
            </a:endParaRPr>
          </a:p>
        </p:txBody>
      </p:sp>
      <p:sp>
        <p:nvSpPr>
          <p:cNvPr id="58371" name="Rectangle 2"/>
          <p:cNvSpPr>
            <a:spLocks noGrp="1"/>
          </p:cNvSpPr>
          <p:nvPr>
            <p:ph type="title"/>
          </p:nvPr>
        </p:nvSpPr>
        <p:spPr/>
        <p:txBody>
          <a:bodyPr/>
          <a:lstStyle/>
          <a:p>
            <a:pPr algn="ctr"/>
            <a:r>
              <a:rPr lang="en-US" sz="3300" dirty="0" smtClean="0">
                <a:solidFill>
                  <a:schemeClr val="tx1">
                    <a:lumMod val="50000"/>
                  </a:schemeClr>
                </a:solidFill>
              </a:rPr>
              <a:t>Is this human subjects research?</a:t>
            </a:r>
          </a:p>
        </p:txBody>
      </p:sp>
      <p:sp>
        <p:nvSpPr>
          <p:cNvPr id="58372" name="Rectangle 3"/>
          <p:cNvSpPr>
            <a:spLocks noGrp="1"/>
          </p:cNvSpPr>
          <p:nvPr>
            <p:ph type="body" idx="1"/>
          </p:nvPr>
        </p:nvSpPr>
        <p:spPr/>
        <p:txBody>
          <a:bodyPr/>
          <a:lstStyle/>
          <a:p>
            <a:r>
              <a:rPr lang="en-US" sz="3200" dirty="0" smtClean="0"/>
              <a:t>An investigator will purchase a commercially available cell line to study the effects of a drug on heart cells.  </a:t>
            </a:r>
          </a:p>
        </p:txBody>
      </p:sp>
    </p:spTree>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A21392E7-997E-4AC7-A1CB-52A5967AF149}" type="slidenum">
              <a:rPr lang="en-US" sz="850" smtClean="0">
                <a:latin typeface="Arial" pitchFamily="34" charset="0"/>
                <a:ea typeface="ＭＳ Ｐゴシック" pitchFamily="34" charset="-128"/>
              </a:rPr>
              <a:pPr/>
              <a:t>61</a:t>
            </a:fld>
            <a:endParaRPr lang="en-US" sz="850" dirty="0" smtClean="0">
              <a:latin typeface="Arial" pitchFamily="34" charset="0"/>
              <a:ea typeface="ＭＳ Ｐゴシック" pitchFamily="34" charset="-128"/>
            </a:endParaRPr>
          </a:p>
        </p:txBody>
      </p:sp>
      <p:sp>
        <p:nvSpPr>
          <p:cNvPr id="59395" name="Rectangle 2"/>
          <p:cNvSpPr>
            <a:spLocks noGrp="1"/>
          </p:cNvSpPr>
          <p:nvPr>
            <p:ph type="title"/>
          </p:nvPr>
        </p:nvSpPr>
        <p:spPr/>
        <p:txBody>
          <a:bodyPr/>
          <a:lstStyle/>
          <a:p>
            <a:pPr algn="ctr"/>
            <a:r>
              <a:rPr lang="en-US" sz="3300" dirty="0" smtClean="0">
                <a:solidFill>
                  <a:schemeClr val="tx1">
                    <a:lumMod val="50000"/>
                  </a:schemeClr>
                </a:solidFill>
              </a:rPr>
              <a:t>Is this human subjects research?</a:t>
            </a:r>
          </a:p>
        </p:txBody>
      </p:sp>
      <p:sp>
        <p:nvSpPr>
          <p:cNvPr id="59396" name="Rectangle 3"/>
          <p:cNvSpPr>
            <a:spLocks noGrp="1"/>
          </p:cNvSpPr>
          <p:nvPr>
            <p:ph type="body" idx="1"/>
          </p:nvPr>
        </p:nvSpPr>
        <p:spPr/>
        <p:txBody>
          <a:bodyPr/>
          <a:lstStyle/>
          <a:p>
            <a:r>
              <a:rPr lang="en-US" sz="3200" dirty="0" smtClean="0"/>
              <a:t>To study the course of disease, an investigator will collect identifiable biopsy samples from pathology and match the samples up with data in the patient’s medical record.  </a:t>
            </a:r>
          </a:p>
        </p:txBody>
      </p:sp>
    </p:spTree>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8BC1ABC7-A9D2-4C01-AD77-75C5439898D5}" type="slidenum">
              <a:rPr lang="en-US" sz="850" smtClean="0">
                <a:latin typeface="Arial" pitchFamily="34" charset="0"/>
                <a:ea typeface="ＭＳ Ｐゴシック" pitchFamily="34" charset="-128"/>
              </a:rPr>
              <a:pPr/>
              <a:t>62</a:t>
            </a:fld>
            <a:endParaRPr lang="en-US" sz="850" dirty="0" smtClean="0">
              <a:latin typeface="Arial" pitchFamily="34" charset="0"/>
              <a:ea typeface="ＭＳ Ｐゴシック" pitchFamily="34" charset="-128"/>
            </a:endParaRPr>
          </a:p>
        </p:txBody>
      </p:sp>
      <p:sp>
        <p:nvSpPr>
          <p:cNvPr id="60419" name="Rectangle 2"/>
          <p:cNvSpPr>
            <a:spLocks noGrp="1"/>
          </p:cNvSpPr>
          <p:nvPr>
            <p:ph type="title"/>
          </p:nvPr>
        </p:nvSpPr>
        <p:spPr>
          <a:xfrm>
            <a:off x="685800" y="152400"/>
            <a:ext cx="7772400" cy="1143000"/>
          </a:xfrm>
        </p:spPr>
        <p:txBody>
          <a:bodyPr/>
          <a:lstStyle/>
          <a:p>
            <a:pPr algn="ctr"/>
            <a:r>
              <a:rPr lang="en-US" sz="3300" dirty="0" smtClean="0">
                <a:solidFill>
                  <a:schemeClr val="tx1">
                    <a:lumMod val="50000"/>
                  </a:schemeClr>
                </a:solidFill>
              </a:rPr>
              <a:t>Is this human subjects research?</a:t>
            </a:r>
          </a:p>
        </p:txBody>
      </p:sp>
      <p:sp>
        <p:nvSpPr>
          <p:cNvPr id="60420" name="Rectangle 3"/>
          <p:cNvSpPr>
            <a:spLocks noGrp="1"/>
          </p:cNvSpPr>
          <p:nvPr>
            <p:ph type="body" idx="1"/>
          </p:nvPr>
        </p:nvSpPr>
        <p:spPr>
          <a:xfrm>
            <a:off x="685800" y="1295400"/>
            <a:ext cx="7772400" cy="2438400"/>
          </a:xfrm>
        </p:spPr>
        <p:txBody>
          <a:bodyPr/>
          <a:lstStyle/>
          <a:p>
            <a:r>
              <a:rPr lang="en-US" sz="3200" dirty="0" smtClean="0"/>
              <a:t>Blood will be drawn from employees of the Health System, to compare the blood of healthy people to that of patients with Parkinson’s disease.</a:t>
            </a:r>
          </a:p>
        </p:txBody>
      </p:sp>
    </p:spTree>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AF0B764F-C8FF-4839-867A-C45F1BAD36A4}" type="slidenum">
              <a:rPr lang="en-US" sz="850" smtClean="0">
                <a:latin typeface="Arial" pitchFamily="34" charset="0"/>
                <a:ea typeface="ＭＳ Ｐゴシック" pitchFamily="34" charset="-128"/>
              </a:rPr>
              <a:pPr/>
              <a:t>63</a:t>
            </a:fld>
            <a:endParaRPr lang="en-US" sz="850" dirty="0" smtClean="0">
              <a:latin typeface="Arial" pitchFamily="34" charset="0"/>
              <a:ea typeface="ＭＳ Ｐゴシック" pitchFamily="34" charset="-128"/>
            </a:endParaRPr>
          </a:p>
        </p:txBody>
      </p:sp>
      <p:sp>
        <p:nvSpPr>
          <p:cNvPr id="61443" name="Rectangle 2"/>
          <p:cNvSpPr>
            <a:spLocks noGrp="1"/>
          </p:cNvSpPr>
          <p:nvPr>
            <p:ph type="title"/>
          </p:nvPr>
        </p:nvSpPr>
        <p:spPr/>
        <p:txBody>
          <a:bodyPr/>
          <a:lstStyle/>
          <a:p>
            <a:pPr algn="ctr"/>
            <a:r>
              <a:rPr lang="en-US" sz="3300" dirty="0" smtClean="0">
                <a:solidFill>
                  <a:schemeClr val="tx1">
                    <a:lumMod val="50000"/>
                  </a:schemeClr>
                </a:solidFill>
              </a:rPr>
              <a:t>Is this human subjects research?</a:t>
            </a:r>
          </a:p>
        </p:txBody>
      </p:sp>
      <p:sp>
        <p:nvSpPr>
          <p:cNvPr id="61444" name="Rectangle 3"/>
          <p:cNvSpPr>
            <a:spLocks noGrp="1"/>
          </p:cNvSpPr>
          <p:nvPr>
            <p:ph type="body" idx="1"/>
          </p:nvPr>
        </p:nvSpPr>
        <p:spPr/>
        <p:txBody>
          <a:bodyPr/>
          <a:lstStyle/>
          <a:p>
            <a:r>
              <a:rPr lang="en-US" sz="3200" dirty="0" smtClean="0"/>
              <a:t>A physician will send a survey to all surgeons at NS-LIJ to elicit their experience with fires occurring in the operating room. No information about the surgeon will be obtained in the survey.   </a:t>
            </a:r>
          </a:p>
        </p:txBody>
      </p:sp>
    </p:spTree>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840F3575-D28F-47F5-9927-94735CCBAA3B}" type="slidenum">
              <a:rPr lang="en-US" sz="850" smtClean="0">
                <a:latin typeface="Arial" pitchFamily="34" charset="0"/>
                <a:ea typeface="ＭＳ Ｐゴシック" pitchFamily="34" charset="-128"/>
              </a:rPr>
              <a:pPr/>
              <a:t>64</a:t>
            </a:fld>
            <a:endParaRPr lang="en-US" sz="850" dirty="0" smtClean="0">
              <a:latin typeface="Arial" pitchFamily="34" charset="0"/>
              <a:ea typeface="ＭＳ Ｐゴシック" pitchFamily="34" charset="-128"/>
            </a:endParaRPr>
          </a:p>
        </p:txBody>
      </p:sp>
      <p:sp>
        <p:nvSpPr>
          <p:cNvPr id="62467" name="Rectangle 2"/>
          <p:cNvSpPr>
            <a:spLocks noGrp="1"/>
          </p:cNvSpPr>
          <p:nvPr>
            <p:ph type="title"/>
          </p:nvPr>
        </p:nvSpPr>
        <p:spPr>
          <a:xfrm>
            <a:off x="685800" y="228600"/>
            <a:ext cx="7772400" cy="1143000"/>
          </a:xfrm>
        </p:spPr>
        <p:txBody>
          <a:bodyPr/>
          <a:lstStyle/>
          <a:p>
            <a:pPr algn="ctr"/>
            <a:r>
              <a:rPr lang="en-US" sz="3300" dirty="0" smtClean="0">
                <a:solidFill>
                  <a:schemeClr val="tx1">
                    <a:lumMod val="50000"/>
                  </a:schemeClr>
                </a:solidFill>
              </a:rPr>
              <a:t>Is this human subjects research?</a:t>
            </a:r>
          </a:p>
        </p:txBody>
      </p:sp>
      <p:sp>
        <p:nvSpPr>
          <p:cNvPr id="62468" name="Rectangle 3"/>
          <p:cNvSpPr>
            <a:spLocks noGrp="1"/>
          </p:cNvSpPr>
          <p:nvPr>
            <p:ph type="body" idx="1"/>
          </p:nvPr>
        </p:nvSpPr>
        <p:spPr>
          <a:xfrm>
            <a:off x="685800" y="1447800"/>
            <a:ext cx="7772400" cy="4114800"/>
          </a:xfrm>
        </p:spPr>
        <p:txBody>
          <a:bodyPr/>
          <a:lstStyle/>
          <a:p>
            <a:r>
              <a:rPr lang="en-US" sz="3200" dirty="0" smtClean="0"/>
              <a:t>A physician would like to collect data from patients’ medical records and submit it to the manufacturer of the drug that the patients are taking, on an on-going basis.  The data will be used to determine long term effects of the drug.  </a:t>
            </a:r>
          </a:p>
        </p:txBody>
      </p:sp>
    </p:spTree>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DE4C5390-23DA-45C7-BD2D-02AFF1EA276B}" type="slidenum">
              <a:rPr lang="en-US" sz="850" smtClean="0">
                <a:latin typeface="Arial" pitchFamily="34" charset="0"/>
                <a:ea typeface="ＭＳ Ｐゴシック" pitchFamily="34" charset="-128"/>
              </a:rPr>
              <a:pPr/>
              <a:t>65</a:t>
            </a:fld>
            <a:endParaRPr lang="en-US" sz="850" dirty="0" smtClean="0">
              <a:latin typeface="Arial" pitchFamily="34" charset="0"/>
              <a:ea typeface="ＭＳ Ｐゴシック" pitchFamily="34" charset="-128"/>
            </a:endParaRPr>
          </a:p>
        </p:txBody>
      </p:sp>
      <p:sp>
        <p:nvSpPr>
          <p:cNvPr id="63491" name="Rectangle 2"/>
          <p:cNvSpPr>
            <a:spLocks noGrp="1"/>
          </p:cNvSpPr>
          <p:nvPr>
            <p:ph type="title"/>
          </p:nvPr>
        </p:nvSpPr>
        <p:spPr>
          <a:xfrm>
            <a:off x="685800" y="152400"/>
            <a:ext cx="7772400" cy="1143000"/>
          </a:xfrm>
        </p:spPr>
        <p:txBody>
          <a:bodyPr/>
          <a:lstStyle/>
          <a:p>
            <a:pPr algn="ctr"/>
            <a:r>
              <a:rPr lang="en-US" sz="3300" dirty="0" smtClean="0">
                <a:solidFill>
                  <a:schemeClr val="tx1">
                    <a:lumMod val="50000"/>
                  </a:schemeClr>
                </a:solidFill>
              </a:rPr>
              <a:t>Is this human subjects research?</a:t>
            </a:r>
          </a:p>
        </p:txBody>
      </p:sp>
      <p:sp>
        <p:nvSpPr>
          <p:cNvPr id="63492" name="Rectangle 3"/>
          <p:cNvSpPr>
            <a:spLocks noGrp="1"/>
          </p:cNvSpPr>
          <p:nvPr>
            <p:ph type="body" idx="1"/>
          </p:nvPr>
        </p:nvSpPr>
        <p:spPr>
          <a:xfrm>
            <a:off x="685800" y="1371600"/>
            <a:ext cx="7772400" cy="4114800"/>
          </a:xfrm>
        </p:spPr>
        <p:txBody>
          <a:bodyPr/>
          <a:lstStyle/>
          <a:p>
            <a:r>
              <a:rPr lang="en-US" sz="3200" dirty="0" smtClean="0"/>
              <a:t>A physician would like to collect medical record data from all patients in a database.  In the future, data from this database will be used for research studies.  However, those studies have not yet been designed.  </a:t>
            </a:r>
          </a:p>
        </p:txBody>
      </p:sp>
    </p:spTree>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r>
              <a:rPr lang="en-US" sz="850" dirty="0" smtClean="0">
                <a:latin typeface="Arial" pitchFamily="34" charset="0"/>
                <a:ea typeface="ＭＳ Ｐゴシック" pitchFamily="34" charset="-128"/>
              </a:rPr>
              <a:t>				</a:t>
            </a:r>
            <a:fld id="{8FCAA554-25E1-4DC9-BABC-BC10B5591D19}" type="slidenum">
              <a:rPr lang="en-US" sz="850" smtClean="0">
                <a:latin typeface="Arial" pitchFamily="34" charset="0"/>
                <a:ea typeface="ＭＳ Ｐゴシック" pitchFamily="34" charset="-128"/>
              </a:rPr>
              <a:pPr/>
              <a:t>66</a:t>
            </a:fld>
            <a:endParaRPr lang="en-US" sz="850" dirty="0" smtClean="0">
              <a:latin typeface="Arial" pitchFamily="34" charset="0"/>
              <a:ea typeface="ＭＳ Ｐゴシック" pitchFamily="34" charset="-128"/>
            </a:endParaRPr>
          </a:p>
        </p:txBody>
      </p:sp>
      <p:sp>
        <p:nvSpPr>
          <p:cNvPr id="64515" name="Rectangle 2"/>
          <p:cNvSpPr>
            <a:spLocks noGrp="1"/>
          </p:cNvSpPr>
          <p:nvPr>
            <p:ph type="title"/>
          </p:nvPr>
        </p:nvSpPr>
        <p:spPr/>
        <p:txBody>
          <a:bodyPr/>
          <a:lstStyle/>
          <a:p>
            <a:pPr algn="ctr"/>
            <a:r>
              <a:rPr lang="en-US" dirty="0" smtClean="0">
                <a:solidFill>
                  <a:schemeClr val="tx1">
                    <a:lumMod val="50000"/>
                  </a:schemeClr>
                </a:solidFill>
              </a:rPr>
              <a:t>Is this human subjects research?</a:t>
            </a:r>
          </a:p>
        </p:txBody>
      </p:sp>
      <p:sp>
        <p:nvSpPr>
          <p:cNvPr id="64516" name="Rectangle 3"/>
          <p:cNvSpPr>
            <a:spLocks noGrp="1"/>
          </p:cNvSpPr>
          <p:nvPr>
            <p:ph type="body" idx="1"/>
          </p:nvPr>
        </p:nvSpPr>
        <p:spPr/>
        <p:txBody>
          <a:bodyPr/>
          <a:lstStyle/>
          <a:p>
            <a:r>
              <a:rPr lang="en-US" sz="3200" dirty="0" smtClean="0"/>
              <a:t>A physician would like to review the records of two patients with a rare disease and publish a paper on the course of the disease.  </a:t>
            </a:r>
          </a:p>
        </p:txBody>
      </p:sp>
    </p:spTree>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bwMode="auto">
          <a:noFill/>
          <a:ln>
            <a:miter lim="800000"/>
            <a:headEnd/>
            <a:tailEnd/>
          </a:ln>
        </p:spPr>
        <p:txBody>
          <a:bodyPr/>
          <a:lstStyle/>
          <a:p>
            <a:fld id="{9912854B-7C69-4481-8B88-0E6B9C49A4CA}" type="slidenum">
              <a:rPr lang="en-US" smtClean="0">
                <a:latin typeface="Arial" pitchFamily="34" charset="0"/>
                <a:ea typeface="ＭＳ Ｐゴシック" pitchFamily="34" charset="-128"/>
              </a:rPr>
              <a:pPr/>
              <a:t>67</a:t>
            </a:fld>
            <a:endParaRPr lang="en-US" smtClean="0">
              <a:latin typeface="Arial" pitchFamily="34" charset="0"/>
              <a:ea typeface="ＭＳ Ｐゴシック" pitchFamily="34" charset="-128"/>
            </a:endParaRPr>
          </a:p>
        </p:txBody>
      </p:sp>
      <p:sp>
        <p:nvSpPr>
          <p:cNvPr id="65539" name="Rectangle 2"/>
          <p:cNvSpPr>
            <a:spLocks noGrp="1"/>
          </p:cNvSpPr>
          <p:nvPr>
            <p:ph type="title"/>
          </p:nvPr>
        </p:nvSpPr>
        <p:spPr>
          <a:xfrm>
            <a:off x="457200" y="481013"/>
            <a:ext cx="8229600" cy="730250"/>
          </a:xfrm>
        </p:spPr>
        <p:txBody>
          <a:bodyPr/>
          <a:lstStyle/>
          <a:p>
            <a:pPr algn="ctr"/>
            <a:r>
              <a:rPr lang="en-US" sz="5400" dirty="0" smtClean="0">
                <a:solidFill>
                  <a:schemeClr val="tx1">
                    <a:lumMod val="50000"/>
                  </a:schemeClr>
                </a:solidFill>
              </a:rPr>
              <a:t>Questions??</a:t>
            </a:r>
          </a:p>
        </p:txBody>
      </p:sp>
      <p:pic>
        <p:nvPicPr>
          <p:cNvPr id="65540" name="Picture 3" descr="BD06663_"/>
          <p:cNvPicPr>
            <a:picLocks noChangeAspect="1" noChangeArrowheads="1"/>
          </p:cNvPicPr>
          <p:nvPr/>
        </p:nvPicPr>
        <p:blipFill>
          <a:blip r:embed="rId3" cstate="print"/>
          <a:srcRect/>
          <a:stretch>
            <a:fillRect/>
          </a:stretch>
        </p:blipFill>
        <p:spPr bwMode="auto">
          <a:xfrm>
            <a:off x="2209800" y="1371600"/>
            <a:ext cx="4800600" cy="416401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2"/>
          </p:nvPr>
        </p:nvSpPr>
        <p:spPr bwMode="auto">
          <a:noFill/>
          <a:ln>
            <a:miter lim="800000"/>
            <a:headEnd/>
            <a:tailEnd/>
          </a:ln>
        </p:spPr>
        <p:txBody>
          <a:bodyPr/>
          <a:lstStyle/>
          <a:p>
            <a:fld id="{68482843-D63A-41D9-81AB-784E975CB1B6}" type="slidenum">
              <a:rPr lang="en-US" smtClean="0">
                <a:latin typeface="Arial" pitchFamily="34" charset="0"/>
                <a:ea typeface="ＭＳ Ｐゴシック" pitchFamily="34" charset="-128"/>
              </a:rPr>
              <a:pPr/>
              <a:t>68</a:t>
            </a:fld>
            <a:endParaRPr lang="en-US" smtClean="0">
              <a:latin typeface="Arial" pitchFamily="34" charset="0"/>
              <a:ea typeface="ＭＳ Ｐゴシック" pitchFamily="34" charset="-128"/>
            </a:endParaRPr>
          </a:p>
        </p:txBody>
      </p:sp>
      <p:sp>
        <p:nvSpPr>
          <p:cNvPr id="66563" name="Rectangle 2"/>
          <p:cNvSpPr>
            <a:spLocks noGrp="1"/>
          </p:cNvSpPr>
          <p:nvPr>
            <p:ph type="title"/>
          </p:nvPr>
        </p:nvSpPr>
        <p:spPr>
          <a:xfrm>
            <a:off x="457200" y="541338"/>
            <a:ext cx="8229600" cy="609600"/>
          </a:xfrm>
        </p:spPr>
        <p:txBody>
          <a:bodyPr/>
          <a:lstStyle/>
          <a:p>
            <a:pPr algn="ctr"/>
            <a:r>
              <a:rPr lang="en-US" dirty="0" smtClean="0">
                <a:solidFill>
                  <a:schemeClr val="tx1">
                    <a:lumMod val="50000"/>
                  </a:schemeClr>
                </a:solidFill>
              </a:rPr>
              <a:t>Contact the HRPP</a:t>
            </a:r>
          </a:p>
        </p:txBody>
      </p:sp>
      <p:sp>
        <p:nvSpPr>
          <p:cNvPr id="66564" name="Rectangle 3"/>
          <p:cNvSpPr>
            <a:spLocks noGrp="1"/>
          </p:cNvSpPr>
          <p:nvPr>
            <p:ph type="body" sz="half" idx="1"/>
          </p:nvPr>
        </p:nvSpPr>
        <p:spPr>
          <a:xfrm>
            <a:off x="685800" y="1600200"/>
            <a:ext cx="7620000" cy="2895600"/>
          </a:xfrm>
        </p:spPr>
        <p:txBody>
          <a:bodyPr/>
          <a:lstStyle/>
          <a:p>
            <a:pPr algn="ctr">
              <a:lnSpc>
                <a:spcPct val="90000"/>
              </a:lnSpc>
              <a:buFont typeface="Arial" pitchFamily="34" charset="0"/>
              <a:buNone/>
            </a:pPr>
            <a:r>
              <a:rPr lang="en-US" dirty="0" smtClean="0"/>
              <a:t>Office of the Human Research Protection Program</a:t>
            </a:r>
          </a:p>
          <a:p>
            <a:pPr algn="ctr">
              <a:lnSpc>
                <a:spcPct val="90000"/>
              </a:lnSpc>
              <a:buFont typeface="Arial" pitchFamily="34" charset="0"/>
              <a:buNone/>
            </a:pPr>
            <a:r>
              <a:rPr lang="en-US" dirty="0" smtClean="0"/>
              <a:t>3333 New Hyde Park Rd, Suite 317</a:t>
            </a:r>
          </a:p>
          <a:p>
            <a:pPr algn="ctr">
              <a:lnSpc>
                <a:spcPct val="90000"/>
              </a:lnSpc>
              <a:buFont typeface="Arial" pitchFamily="34" charset="0"/>
              <a:buNone/>
            </a:pPr>
            <a:r>
              <a:rPr lang="en-US" dirty="0" smtClean="0"/>
              <a:t>New Hyde Park, NY  11042</a:t>
            </a:r>
          </a:p>
          <a:p>
            <a:pPr algn="ctr">
              <a:lnSpc>
                <a:spcPct val="90000"/>
              </a:lnSpc>
              <a:buFont typeface="Arial" pitchFamily="34" charset="0"/>
              <a:buNone/>
            </a:pPr>
            <a:r>
              <a:rPr lang="en-US" dirty="0" smtClean="0"/>
              <a:t>Phone:  516-321-2100</a:t>
            </a:r>
          </a:p>
          <a:p>
            <a:pPr algn="ctr">
              <a:lnSpc>
                <a:spcPct val="90000"/>
              </a:lnSpc>
              <a:buFont typeface="Arial" pitchFamily="34" charset="0"/>
              <a:buNone/>
            </a:pPr>
            <a:r>
              <a:rPr lang="en-US" smtClean="0">
                <a:hlinkClick r:id="rId3"/>
              </a:rPr>
              <a:t>www.northwell.edu/irb</a:t>
            </a:r>
            <a:r>
              <a:rPr lang="en-US" smtClean="0"/>
              <a:t>  </a:t>
            </a:r>
            <a:endParaRPr lang="en-US" dirty="0" smtClean="0"/>
          </a:p>
          <a:p>
            <a:pPr algn="ctr">
              <a:lnSpc>
                <a:spcPct val="90000"/>
              </a:lnSpc>
              <a:buFont typeface="Arial" pitchFamily="34" charset="0"/>
              <a:buNone/>
            </a:pPr>
            <a:endParaRPr lang="en-US" dirty="0" smtClean="0"/>
          </a:p>
        </p:txBody>
      </p:sp>
      <p:pic>
        <p:nvPicPr>
          <p:cNvPr id="66565" name="Picture 4" descr="j0293744"/>
          <p:cNvPicPr>
            <a:picLocks noChangeAspect="1" noChangeArrowheads="1"/>
          </p:cNvPicPr>
          <p:nvPr/>
        </p:nvPicPr>
        <p:blipFill>
          <a:blip r:embed="rId4" cstate="print"/>
          <a:srcRect/>
          <a:stretch>
            <a:fillRect/>
          </a:stretch>
        </p:blipFill>
        <p:spPr bwMode="auto">
          <a:xfrm>
            <a:off x="6629400" y="4648200"/>
            <a:ext cx="1819275" cy="1423988"/>
          </a:xfrm>
          <a:prstGeom prst="rect">
            <a:avLst/>
          </a:prstGeom>
          <a:noFill/>
          <a:ln w="9525">
            <a:noFill/>
            <a:miter lim="800000"/>
            <a:headEnd/>
            <a:tailEnd/>
          </a:ln>
        </p:spPr>
      </p:pic>
      <p:pic>
        <p:nvPicPr>
          <p:cNvPr id="66566" name="Picture 5" descr="j0297589"/>
          <p:cNvPicPr>
            <a:picLocks noChangeAspect="1" noChangeArrowheads="1"/>
          </p:cNvPicPr>
          <p:nvPr/>
        </p:nvPicPr>
        <p:blipFill>
          <a:blip r:embed="rId5" cstate="print"/>
          <a:srcRect/>
          <a:stretch>
            <a:fillRect/>
          </a:stretch>
        </p:blipFill>
        <p:spPr bwMode="auto">
          <a:xfrm>
            <a:off x="228600" y="4572000"/>
            <a:ext cx="1828800" cy="145256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352426"/>
            <a:ext cx="8477250" cy="952499"/>
          </a:xfrm>
        </p:spPr>
        <p:txBody>
          <a:bodyPr/>
          <a:lstStyle/>
          <a:p>
            <a:pPr algn="ctr"/>
            <a:r>
              <a:rPr lang="en-US" dirty="0" smtClean="0">
                <a:solidFill>
                  <a:schemeClr val="tx1">
                    <a:lumMod val="50000"/>
                  </a:schemeClr>
                </a:solidFill>
              </a:rPr>
              <a:t>Human Research Protection Program</a:t>
            </a:r>
            <a:endParaRPr lang="en-US" dirty="0">
              <a:solidFill>
                <a:schemeClr val="tx1">
                  <a:lumMod val="50000"/>
                </a:schemeClr>
              </a:solidFill>
            </a:endParaRPr>
          </a:p>
        </p:txBody>
      </p:sp>
      <p:sp>
        <p:nvSpPr>
          <p:cNvPr id="3" name="Content Placeholder 2"/>
          <p:cNvSpPr>
            <a:spLocks noGrp="1"/>
          </p:cNvSpPr>
          <p:nvPr>
            <p:ph sz="quarter" idx="12"/>
          </p:nvPr>
        </p:nvSpPr>
        <p:spPr>
          <a:xfrm>
            <a:off x="457200" y="1524000"/>
            <a:ext cx="8229600" cy="4419600"/>
          </a:xfrm>
        </p:spPr>
        <p:txBody>
          <a:bodyPr/>
          <a:lstStyle/>
          <a:p>
            <a:pPr algn="ctr">
              <a:lnSpc>
                <a:spcPct val="80000"/>
              </a:lnSpc>
              <a:buFont typeface="Arial" pitchFamily="34" charset="0"/>
              <a:buNone/>
            </a:pPr>
            <a:r>
              <a:rPr lang="en-US" b="1" i="1" u="sng" dirty="0" smtClean="0">
                <a:solidFill>
                  <a:schemeClr val="tx1">
                    <a:lumMod val="50000"/>
                  </a:schemeClr>
                </a:solidFill>
              </a:rPr>
              <a:t>Office of the Human Research Protection Program (OHRPP)</a:t>
            </a:r>
          </a:p>
          <a:p>
            <a:pPr>
              <a:lnSpc>
                <a:spcPct val="80000"/>
              </a:lnSpc>
              <a:buClr>
                <a:srgbClr val="FF99FF"/>
              </a:buClr>
              <a:buFont typeface="Arial" pitchFamily="34" charset="0"/>
              <a:buChar char="•"/>
            </a:pPr>
            <a:r>
              <a:rPr lang="en-US" dirty="0" smtClean="0">
                <a:solidFill>
                  <a:schemeClr val="tx1">
                    <a:lumMod val="50000"/>
                  </a:schemeClr>
                </a:solidFill>
              </a:rPr>
              <a:t>Administration of the </a:t>
            </a:r>
            <a:r>
              <a:rPr lang="en-US" dirty="0" err="1" smtClean="0">
                <a:solidFill>
                  <a:schemeClr val="tx1">
                    <a:lumMod val="50000"/>
                  </a:schemeClr>
                </a:solidFill>
              </a:rPr>
              <a:t>Northwell</a:t>
            </a:r>
            <a:r>
              <a:rPr lang="en-US" dirty="0" smtClean="0">
                <a:solidFill>
                  <a:schemeClr val="tx1">
                    <a:lumMod val="50000"/>
                  </a:schemeClr>
                </a:solidFill>
              </a:rPr>
              <a:t> Health Institutional Review Board responsible for the oversight of human subjects research</a:t>
            </a:r>
          </a:p>
          <a:p>
            <a:pPr>
              <a:lnSpc>
                <a:spcPct val="80000"/>
              </a:lnSpc>
              <a:buClr>
                <a:srgbClr val="FF99FF"/>
              </a:buClr>
              <a:buFont typeface="Arial" pitchFamily="34" charset="0"/>
              <a:buChar char="•"/>
            </a:pPr>
            <a:r>
              <a:rPr lang="en-US" dirty="0" smtClean="0">
                <a:solidFill>
                  <a:schemeClr val="tx1">
                    <a:lumMod val="50000"/>
                  </a:schemeClr>
                </a:solidFill>
              </a:rPr>
              <a:t>Guidance and support to investigators who plan to conduct clinical research projects </a:t>
            </a:r>
          </a:p>
          <a:p>
            <a:pPr>
              <a:lnSpc>
                <a:spcPct val="80000"/>
              </a:lnSpc>
              <a:buClr>
                <a:srgbClr val="FF99FF"/>
              </a:buClr>
              <a:buFont typeface="Arial" pitchFamily="34" charset="0"/>
              <a:buChar char="•"/>
            </a:pPr>
            <a:r>
              <a:rPr lang="en-US" dirty="0" smtClean="0">
                <a:solidFill>
                  <a:schemeClr val="tx1">
                    <a:lumMod val="50000"/>
                  </a:schemeClr>
                </a:solidFill>
              </a:rPr>
              <a:t>Development of policies and procedures to assure compliance with institutional and governmental regulations </a:t>
            </a:r>
          </a:p>
          <a:p>
            <a:pPr>
              <a:lnSpc>
                <a:spcPct val="80000"/>
              </a:lnSpc>
              <a:spcBef>
                <a:spcPts val="500"/>
              </a:spcBef>
              <a:spcAft>
                <a:spcPts val="500"/>
              </a:spcAft>
              <a:buClr>
                <a:srgbClr val="FF99FF"/>
              </a:buClr>
              <a:buFont typeface="Arial" pitchFamily="34" charset="0"/>
              <a:buChar char="•"/>
            </a:pPr>
            <a:r>
              <a:rPr lang="en-US" dirty="0" smtClean="0">
                <a:solidFill>
                  <a:schemeClr val="tx1">
                    <a:lumMod val="50000"/>
                  </a:schemeClr>
                </a:solidFill>
              </a:rPr>
              <a:t>Review  and approve all human subjects research</a:t>
            </a:r>
          </a:p>
          <a:p>
            <a:pPr>
              <a:buNone/>
            </a:pP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5E8BC936-0928-C346-B13E-04BD58031644}" type="slidenum">
              <a:rPr lang="en-US" smtClean="0"/>
              <a:pPr/>
              <a:t>8</a:t>
            </a:fld>
            <a:endParaRPr lang="en-US" dirty="0"/>
          </a:p>
        </p:txBody>
      </p:sp>
      <p:pic>
        <p:nvPicPr>
          <p:cNvPr id="6" name="Picture 2" descr="j0089190"/>
          <p:cNvPicPr>
            <a:picLocks noGrp="1" noChangeAspect="1" noChangeArrowheads="1"/>
          </p:cNvPicPr>
          <p:nvPr>
            <p:ph sz="quarter" idx="12"/>
          </p:nvPr>
        </p:nvPicPr>
        <p:blipFill>
          <a:blip r:embed="rId2" cstate="print"/>
          <a:srcRect/>
          <a:stretch>
            <a:fillRect/>
          </a:stretch>
        </p:blipFill>
        <p:spPr>
          <a:xfrm>
            <a:off x="2876550" y="1752600"/>
            <a:ext cx="2990850" cy="2743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71476"/>
            <a:ext cx="8412163" cy="1162049"/>
          </a:xfrm>
        </p:spPr>
        <p:txBody>
          <a:bodyPr/>
          <a:lstStyle/>
          <a:p>
            <a:pPr algn="ctr"/>
            <a:r>
              <a:rPr lang="en-US" dirty="0" smtClean="0">
                <a:solidFill>
                  <a:schemeClr val="tx1">
                    <a:lumMod val="50000"/>
                  </a:schemeClr>
                </a:solidFill>
                <a:latin typeface="Calibri" pitchFamily="34" charset="0"/>
              </a:rPr>
              <a:t>Where Did the Research Regulations Come From? </a:t>
            </a:r>
            <a:r>
              <a:rPr lang="en-US" dirty="0" smtClean="0">
                <a:latin typeface="Calibri" pitchFamily="34" charset="0"/>
              </a:rPr>
              <a:t/>
            </a:r>
            <a:br>
              <a:rPr lang="en-US" dirty="0" smtClean="0">
                <a:latin typeface="Calibri" pitchFamily="34" charset="0"/>
              </a:rPr>
            </a:b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9</a:t>
            </a:fld>
            <a:endParaRPr lang="en-US" dirty="0"/>
          </a:p>
        </p:txBody>
      </p:sp>
      <p:pic>
        <p:nvPicPr>
          <p:cNvPr id="6" name="Picture 2"/>
          <p:cNvPicPr>
            <a:picLocks noGrp="1" noChangeAspect="1" noChangeArrowheads="1"/>
          </p:cNvPicPr>
          <p:nvPr>
            <p:ph sz="quarter" idx="12"/>
          </p:nvPr>
        </p:nvPicPr>
        <p:blipFill>
          <a:blip r:embed="rId2" cstate="print"/>
          <a:srcRect/>
          <a:stretch>
            <a:fillRect/>
          </a:stretch>
        </p:blipFill>
        <p:spPr bwMode="auto">
          <a:xfrm>
            <a:off x="2008889" y="1990725"/>
            <a:ext cx="5126222" cy="3952875"/>
          </a:xfrm>
          <a:prstGeom prst="rect">
            <a:avLst/>
          </a:prstGeom>
          <a:noFill/>
          <a:ln w="9525">
            <a:noFill/>
            <a:miter lim="800000"/>
            <a:headEnd/>
            <a:tailEnd/>
          </a:ln>
        </p:spPr>
      </p:pic>
      <p:sp>
        <p:nvSpPr>
          <p:cNvPr id="8" name="Text Box 3"/>
          <p:cNvSpPr txBox="1">
            <a:spLocks noChangeArrowheads="1"/>
          </p:cNvSpPr>
          <p:nvPr/>
        </p:nvSpPr>
        <p:spPr bwMode="auto">
          <a:xfrm>
            <a:off x="7135111" y="5118100"/>
            <a:ext cx="1752600" cy="825500"/>
          </a:xfrm>
          <a:prstGeom prst="rect">
            <a:avLst/>
          </a:prstGeom>
          <a:noFill/>
          <a:ln w="9525">
            <a:noFill/>
            <a:miter lim="800000"/>
            <a:headEnd/>
            <a:tailEnd/>
          </a:ln>
        </p:spPr>
        <p:txBody>
          <a:bodyPr>
            <a:spAutoFit/>
          </a:bodyPr>
          <a:lstStyle/>
          <a:p>
            <a:pPr>
              <a:spcBef>
                <a:spcPct val="50000"/>
              </a:spcBef>
            </a:pPr>
            <a:r>
              <a:rPr lang="en-US" sz="1600" u="sng" dirty="0">
                <a:solidFill>
                  <a:schemeClr val="tx1">
                    <a:lumMod val="50000"/>
                  </a:schemeClr>
                </a:solidFill>
                <a:latin typeface="Verdana" pitchFamily="34" charset="0"/>
              </a:rPr>
              <a:t>(</a:t>
            </a:r>
            <a:r>
              <a:rPr lang="en-US" sz="1600" dirty="0">
                <a:solidFill>
                  <a:schemeClr val="tx1">
                    <a:lumMod val="50000"/>
                  </a:schemeClr>
                </a:solidFill>
                <a:latin typeface="Verdana" pitchFamily="34" charset="0"/>
              </a:rPr>
              <a:t>From Dunn and Chadwick, 1999</a:t>
            </a:r>
            <a:r>
              <a:rPr lang="en-US" sz="1600" u="sng" dirty="0">
                <a:solidFill>
                  <a:schemeClr val="tx1">
                    <a:lumMod val="50000"/>
                  </a:schemeClr>
                </a:solidFill>
                <a:latin typeface="Verdana"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wh_ppt_blue_151109">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nwh_ppt_blue_151109</Template>
  <TotalTime>230</TotalTime>
  <Words>5117</Words>
  <Application>Microsoft Office PowerPoint</Application>
  <PresentationFormat>On-screen Show (4:3)</PresentationFormat>
  <Paragraphs>552</Paragraphs>
  <Slides>68</Slides>
  <Notes>51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nwh_ppt_blue_151109</vt:lpstr>
      <vt:lpstr>Northwell Health </vt:lpstr>
      <vt:lpstr>Learning Objectives</vt:lpstr>
      <vt:lpstr>Learning Objectives</vt:lpstr>
      <vt:lpstr>Learning Objectives</vt:lpstr>
      <vt:lpstr>Human Research Protection Program</vt:lpstr>
      <vt:lpstr>Human Research Protection Program</vt:lpstr>
      <vt:lpstr>Human Research Protection Program</vt:lpstr>
      <vt:lpstr>PowerPoint Presentation</vt:lpstr>
      <vt:lpstr>Where Did the Research Regulations Come From?  </vt:lpstr>
      <vt:lpstr>Nazi Atrocities</vt:lpstr>
      <vt:lpstr>Nuremberg Trial</vt:lpstr>
      <vt:lpstr>Nuremberg Code</vt:lpstr>
      <vt:lpstr>Nuremberg Code</vt:lpstr>
      <vt:lpstr>U.S. Public Health Service Study of  Untreated Syphilis at Tuskegee 1932-1972 </vt:lpstr>
      <vt:lpstr>Tuskegee Syphilis Experiment</vt:lpstr>
      <vt:lpstr>Study of Untreated Syphilis in Negro Males</vt:lpstr>
      <vt:lpstr>National Research Act of 1974</vt:lpstr>
      <vt:lpstr>National Research Act of 1974</vt:lpstr>
      <vt:lpstr>Belmont Report</vt:lpstr>
      <vt:lpstr>Boundaries Between Research &amp; Practice</vt:lpstr>
      <vt:lpstr>Respect for Persons = Informed Consent</vt:lpstr>
      <vt:lpstr>Respect for Persons</vt:lpstr>
      <vt:lpstr>Beneficence = Risks and Benefits</vt:lpstr>
      <vt:lpstr>Justice = Enrollment</vt:lpstr>
      <vt:lpstr>How did the Tuskegee Study violate these principles?</vt:lpstr>
      <vt:lpstr>More Current Research Climate</vt:lpstr>
      <vt:lpstr>PowerPoint Presentation</vt:lpstr>
      <vt:lpstr>Federalwide Assurance (FWA)</vt:lpstr>
      <vt:lpstr>What is an IRB?</vt:lpstr>
      <vt:lpstr>45 CFR 46 – The Common Rule Protection of Human Subjects</vt:lpstr>
      <vt:lpstr>FDA regulations </vt:lpstr>
      <vt:lpstr>HIPAA</vt:lpstr>
      <vt:lpstr>NY State Law</vt:lpstr>
      <vt:lpstr>What Type of Activity Needs to Be Submitted to the IRB?</vt:lpstr>
      <vt:lpstr>What Is Research?</vt:lpstr>
      <vt:lpstr>What Is a Human Subject?</vt:lpstr>
      <vt:lpstr>PowerPoint Presentation</vt:lpstr>
      <vt:lpstr>Is It Research?</vt:lpstr>
      <vt:lpstr>Research vs. Standard Care</vt:lpstr>
      <vt:lpstr>If It’s Human Subjects Research,  What Do You Do?</vt:lpstr>
      <vt:lpstr>Categories of Review   </vt:lpstr>
      <vt:lpstr>What is the definition of minimal risk?  </vt:lpstr>
      <vt:lpstr>PowerPoint Presentation</vt:lpstr>
      <vt:lpstr>Categories of Research Review</vt:lpstr>
      <vt:lpstr>What types of approval are needed to begin your study</vt:lpstr>
      <vt:lpstr>PowerPoint Presentation</vt:lpstr>
      <vt:lpstr>Institutional Approval Questions</vt:lpstr>
      <vt:lpstr>I’m ready to submit…now what?</vt:lpstr>
      <vt:lpstr>IRB Responsibilities</vt:lpstr>
      <vt:lpstr>What Governs the IRB’s Decision-making?</vt:lpstr>
      <vt:lpstr>What Criteria Does the IRB Use to Review a Research Study?</vt:lpstr>
      <vt:lpstr>Things IRBs Consider when Assessing Risk/Benefit </vt:lpstr>
      <vt:lpstr>Clinical Equipoise</vt:lpstr>
      <vt:lpstr>Consistent with Competent Care </vt:lpstr>
      <vt:lpstr>Risks reasonable in relation to potential benefit</vt:lpstr>
      <vt:lpstr>What Criteria Does the IRB Use to Review a Research Study?</vt:lpstr>
      <vt:lpstr>PowerPoint Presentation</vt:lpstr>
      <vt:lpstr>Is this human subjects research?</vt:lpstr>
      <vt:lpstr>Is this human subjects research?</vt:lpstr>
      <vt:lpstr>Is this human subjects research?</vt:lpstr>
      <vt:lpstr>Is this human subjects research?</vt:lpstr>
      <vt:lpstr>Is this human subjects research?</vt:lpstr>
      <vt:lpstr>Is this human subjects research?</vt:lpstr>
      <vt:lpstr>Is this human subjects research?</vt:lpstr>
      <vt:lpstr>Is this human subjects research?</vt:lpstr>
      <vt:lpstr>Is this human subjects research?</vt:lpstr>
      <vt:lpstr>Questions??</vt:lpstr>
      <vt:lpstr>Contact the HRPP</vt:lpstr>
    </vt:vector>
  </TitlesOfParts>
  <Company>NSLIJHS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Course ##:  Title Presented by:</dc:title>
  <dc:creator>mabdulkari</dc:creator>
  <cp:lastModifiedBy>hkassan</cp:lastModifiedBy>
  <cp:revision>137</cp:revision>
  <cp:lastPrinted>2015-11-03T17:48:23Z</cp:lastPrinted>
  <dcterms:created xsi:type="dcterms:W3CDTF">2016-01-19T17:40:39Z</dcterms:created>
  <dcterms:modified xsi:type="dcterms:W3CDTF">2017-02-21T16:57:46Z</dcterms:modified>
</cp:coreProperties>
</file>